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2" autoAdjust="0"/>
    <p:restoredTop sz="94660"/>
  </p:normalViewPr>
  <p:slideViewPr>
    <p:cSldViewPr snapToGrid="0">
      <p:cViewPr>
        <p:scale>
          <a:sx n="95" d="100"/>
          <a:sy n="95" d="100"/>
        </p:scale>
        <p:origin x="-163" y="-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508000" y="4853412"/>
            <a:ext cx="112776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A6126B48-0A8A-4FDF-B07F-760CF644C714}" type="datetimeFigureOut">
              <a:rPr lang="ru-RU" smtClean="0"/>
              <a:pPr/>
              <a:t>25.01.2023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10972800" y="6473952"/>
            <a:ext cx="1011936" cy="246888"/>
          </a:xfrm>
        </p:spPr>
        <p:txBody>
          <a:bodyPr/>
          <a:lstStyle/>
          <a:p>
            <a:fld id="{027A3A84-3BB1-4448-B7EE-33A935AC1652}"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6126B48-0A8A-4FDF-B07F-760CF644C714}"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7A3A84-3BB1-4448-B7EE-33A935AC165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144000" y="549277"/>
            <a:ext cx="2438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549277"/>
            <a:ext cx="83312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6126B48-0A8A-4FDF-B07F-760CF644C714}"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7A3A84-3BB1-4448-B7EE-33A935AC165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A6126B48-0A8A-4FDF-B07F-760CF644C714}" type="datetimeFigureOut">
              <a:rPr lang="ru-RU" smtClean="0"/>
              <a:pPr/>
              <a:t>25.01.2023</a:t>
            </a:fld>
            <a:endParaRPr lang="ru-RU"/>
          </a:p>
        </p:txBody>
      </p:sp>
      <p:sp>
        <p:nvSpPr>
          <p:cNvPr id="19" name="Нижний колонтитул 18"/>
          <p:cNvSpPr>
            <a:spLocks noGrp="1"/>
          </p:cNvSpPr>
          <p:nvPr>
            <p:ph type="ftr" sz="quarter" idx="11"/>
          </p:nvPr>
        </p:nvSpPr>
        <p:spPr>
          <a:xfrm>
            <a:off x="4775200" y="76201"/>
            <a:ext cx="3860800" cy="288925"/>
          </a:xfrm>
        </p:spPr>
        <p:txBody>
          <a:bodyPr/>
          <a:lstStyle/>
          <a:p>
            <a:endParaRPr lang="ru-RU"/>
          </a:p>
        </p:txBody>
      </p:sp>
      <p:sp>
        <p:nvSpPr>
          <p:cNvPr id="16" name="Номер слайда 15"/>
          <p:cNvSpPr>
            <a:spLocks noGrp="1"/>
          </p:cNvSpPr>
          <p:nvPr>
            <p:ph type="sldNum" sz="quarter" idx="12"/>
          </p:nvPr>
        </p:nvSpPr>
        <p:spPr>
          <a:xfrm>
            <a:off x="10972800" y="6473952"/>
            <a:ext cx="1011936" cy="246888"/>
          </a:xfrm>
        </p:spPr>
        <p:txBody>
          <a:bodyPr/>
          <a:lstStyle/>
          <a:p>
            <a:fld id="{027A3A84-3BB1-4448-B7EE-33A935AC165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A6126B48-0A8A-4FDF-B07F-760CF644C714}" type="datetimeFigureOut">
              <a:rPr lang="ru-RU" smtClean="0"/>
              <a:pPr/>
              <a:t>25.01.2023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027A3A84-3BB1-4448-B7EE-33A935AC1652}" type="slidenum">
              <a:rPr lang="ru-RU" smtClean="0"/>
              <a:pPr/>
              <a:t>‹#›</a:t>
            </a:fld>
            <a:endParaRPr lang="ru-RU"/>
          </a:p>
        </p:txBody>
      </p:sp>
      <p:sp>
        <p:nvSpPr>
          <p:cNvPr id="8" name="Заголовок 7"/>
          <p:cNvSpPr>
            <a:spLocks noGrp="1"/>
          </p:cNvSpPr>
          <p:nvPr>
            <p:ph type="title"/>
          </p:nvPr>
        </p:nvSpPr>
        <p:spPr>
          <a:xfrm>
            <a:off x="240633" y="2947086"/>
            <a:ext cx="115824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402336" y="457200"/>
            <a:ext cx="115824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A6126B48-0A8A-4FDF-B07F-760CF644C714}" type="datetimeFigureOut">
              <a:rPr lang="ru-RU" smtClean="0"/>
              <a:pPr/>
              <a:t>25.01.2023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027A3A84-3BB1-4448-B7EE-33A935AC165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406400" y="5410200"/>
            <a:ext cx="114808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A6126B48-0A8A-4FDF-B07F-760CF644C714}" type="datetimeFigureOut">
              <a:rPr lang="ru-RU" smtClean="0"/>
              <a:pPr/>
              <a:t>25.01.2023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10972800" y="6477000"/>
            <a:ext cx="1016000" cy="246888"/>
          </a:xfrm>
        </p:spPr>
        <p:txBody>
          <a:bodyPr/>
          <a:lstStyle/>
          <a:p>
            <a:fld id="{027A3A84-3BB1-4448-B7EE-33A935AC1652}" type="slidenum">
              <a:rPr lang="ru-RU" smtClean="0"/>
              <a:pPr/>
              <a:t>‹#›</a:t>
            </a:fld>
            <a:endParaRPr lang="ru-RU"/>
          </a:p>
        </p:txBody>
      </p:sp>
      <p:sp>
        <p:nvSpPr>
          <p:cNvPr id="11" name="Прямая соединительная линия 10"/>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402336" y="457200"/>
            <a:ext cx="115824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A6126B48-0A8A-4FDF-B07F-760CF644C714}" type="datetimeFigureOut">
              <a:rPr lang="ru-RU" smtClean="0"/>
              <a:pPr/>
              <a:t>25.01.2023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7A3A84-3BB1-4448-B7EE-33A935AC165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A6126B48-0A8A-4FDF-B07F-760CF644C714}" type="datetimeFigureOut">
              <a:rPr lang="ru-RU" smtClean="0"/>
              <a:pPr/>
              <a:t>25.01.2023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27A3A84-3BB1-4448-B7EE-33A935AC165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609600" y="5486400"/>
            <a:ext cx="112776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A6126B48-0A8A-4FDF-B07F-760CF644C714}" type="datetimeFigureOut">
              <a:rPr lang="ru-RU" smtClean="0"/>
              <a:pPr/>
              <a:t>25.01.2023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27A3A84-3BB1-4448-B7EE-33A935AC165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A6126B48-0A8A-4FDF-B07F-760CF644C714}"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027A3A84-3BB1-4448-B7EE-33A935AC1652}" type="slidenum">
              <a:rPr lang="ru-RU" smtClean="0"/>
              <a:pPr/>
              <a:t>‹#›</a:t>
            </a:fld>
            <a:endParaRPr lang="ru-RU"/>
          </a:p>
        </p:txBody>
      </p:sp>
      <p:sp>
        <p:nvSpPr>
          <p:cNvPr id="17" name="Заголовок 16"/>
          <p:cNvSpPr>
            <a:spLocks noGrp="1"/>
          </p:cNvSpPr>
          <p:nvPr>
            <p:ph type="title"/>
          </p:nvPr>
        </p:nvSpPr>
        <p:spPr>
          <a:xfrm>
            <a:off x="508000" y="4993760"/>
            <a:ext cx="78232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A6126B48-0A8A-4FDF-B07F-760CF644C714}" type="datetimeFigureOut">
              <a:rPr lang="ru-RU" smtClean="0"/>
              <a:pPr/>
              <a:t>25.01.2023</a:t>
            </a:fld>
            <a:endParaRPr lang="ru-RU"/>
          </a:p>
        </p:txBody>
      </p:sp>
      <p:sp>
        <p:nvSpPr>
          <p:cNvPr id="28" name="Нижний колонтитул 27"/>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27A3A84-3BB1-4448-B7EE-33A935AC1652}" type="slidenum">
              <a:rPr lang="ru-RU" smtClean="0"/>
              <a:pPr/>
              <a:t>‹#›</a:t>
            </a:fld>
            <a:endParaRPr lang="ru-RU"/>
          </a:p>
        </p:txBody>
      </p:sp>
      <p:sp>
        <p:nvSpPr>
          <p:cNvPr id="10" name="Заголовок 9"/>
          <p:cNvSpPr>
            <a:spLocks noGrp="1"/>
          </p:cNvSpPr>
          <p:nvPr>
            <p:ph type="title"/>
          </p:nvPr>
        </p:nvSpPr>
        <p:spPr>
          <a:xfrm>
            <a:off x="406400" y="457200"/>
            <a:ext cx="115824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25040" y="1539240"/>
            <a:ext cx="7696200" cy="2585323"/>
          </a:xfrm>
          <a:prstGeom prst="rect">
            <a:avLst/>
          </a:prstGeom>
          <a:noFill/>
        </p:spPr>
        <p:txBody>
          <a:bodyPr wrap="square" rtlCol="0">
            <a:spAutoFit/>
          </a:bodyPr>
          <a:lstStyle/>
          <a:p>
            <a:pPr algn="ctr"/>
            <a:r>
              <a:rPr lang="kk-KZ" sz="5400" b="1" smtClean="0">
                <a:latin typeface="Times New Roman" panose="02020603050405020304" pitchFamily="18" charset="0"/>
                <a:cs typeface="Times New Roman" panose="02020603050405020304" pitchFamily="18" charset="0"/>
              </a:rPr>
              <a:t>10</a:t>
            </a:r>
            <a:r>
              <a:rPr lang="kk-KZ" sz="5400" b="1" smtClean="0">
                <a:latin typeface="Times New Roman" panose="02020603050405020304" pitchFamily="18" charset="0"/>
                <a:cs typeface="Times New Roman" panose="02020603050405020304" pitchFamily="18" charset="0"/>
              </a:rPr>
              <a:t>-11 </a:t>
            </a:r>
            <a:r>
              <a:rPr lang="kk-KZ" sz="5400" b="1" dirty="0" smtClean="0">
                <a:latin typeface="Times New Roman" panose="02020603050405020304" pitchFamily="18" charset="0"/>
                <a:cs typeface="Times New Roman" panose="02020603050405020304" pitchFamily="18" charset="0"/>
              </a:rPr>
              <a:t>тақырып Корпорациялық  </a:t>
            </a:r>
            <a:r>
              <a:rPr lang="kk-KZ" sz="5400" b="1" dirty="0">
                <a:latin typeface="Times New Roman" panose="02020603050405020304" pitchFamily="18" charset="0"/>
                <a:cs typeface="Times New Roman" panose="02020603050405020304" pitchFamily="18" charset="0"/>
              </a:rPr>
              <a:t>табыс салығы</a:t>
            </a:r>
            <a:endParaRPr lang="ru-RU"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0577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70709" y="474784"/>
            <a:ext cx="10482943" cy="5324535"/>
          </a:xfrm>
          <a:prstGeom prst="rect">
            <a:avLst/>
          </a:prstGeom>
          <a:noFill/>
        </p:spPr>
        <p:txBody>
          <a:bodyPr wrap="square" rtlCol="0">
            <a:spAutoFit/>
          </a:bodyPr>
          <a:lstStyle/>
          <a:p>
            <a:pPr indent="215900" algn="just">
              <a:tabLst>
                <a:tab pos="4231005" algn="l"/>
              </a:tabLst>
            </a:pPr>
            <a:r>
              <a:rPr lang="en-US" sz="2000" b="1" dirty="0" err="1" smtClean="0">
                <a:effectLst/>
                <a:latin typeface="Times New Roman" panose="02020603050405020304" pitchFamily="18" charset="0"/>
                <a:ea typeface="Batang" panose="02030600000101010101" pitchFamily="18" charset="-127"/>
              </a:rPr>
              <a:t>Шегерімге</a:t>
            </a:r>
            <a:r>
              <a:rPr lang="en-US" sz="2000" b="1" dirty="0" smtClean="0">
                <a:effectLst/>
                <a:latin typeface="Times New Roman" panose="02020603050405020304" pitchFamily="18" charset="0"/>
                <a:ea typeface="Batang" panose="02030600000101010101" pitchFamily="18" charset="-127"/>
              </a:rPr>
              <a:t> </a:t>
            </a:r>
            <a:r>
              <a:rPr lang="en-US" sz="2000" b="1" dirty="0" err="1" smtClean="0">
                <a:effectLst/>
                <a:latin typeface="Times New Roman" panose="02020603050405020304" pitchFamily="18" charset="0"/>
                <a:ea typeface="Batang" panose="02030600000101010101" pitchFamily="18" charset="-127"/>
              </a:rPr>
              <a:t>мына</a:t>
            </a:r>
            <a:r>
              <a:rPr lang="en-US" sz="2000" b="1" dirty="0" smtClean="0">
                <a:effectLst/>
                <a:latin typeface="Times New Roman" panose="02020603050405020304" pitchFamily="18" charset="0"/>
                <a:ea typeface="Batang" panose="02030600000101010101" pitchFamily="18" charset="-127"/>
              </a:rPr>
              <a:t> </a:t>
            </a:r>
            <a:r>
              <a:rPr lang="en-US" sz="2000" b="1" dirty="0" err="1" smtClean="0">
                <a:effectLst/>
                <a:latin typeface="Times New Roman" panose="02020603050405020304" pitchFamily="18" charset="0"/>
                <a:ea typeface="Batang" panose="02030600000101010101" pitchFamily="18" charset="-127"/>
              </a:rPr>
              <a:t>шығыстар</a:t>
            </a:r>
            <a:r>
              <a:rPr lang="en-US" sz="2000" b="1" dirty="0" smtClean="0">
                <a:effectLst/>
                <a:latin typeface="Times New Roman" panose="02020603050405020304" pitchFamily="18" charset="0"/>
                <a:ea typeface="Batang" panose="02030600000101010101" pitchFamily="18" charset="-127"/>
              </a:rPr>
              <a:t> </a:t>
            </a:r>
            <a:r>
              <a:rPr lang="en-US" sz="2000" b="1" dirty="0" err="1" smtClean="0">
                <a:effectLst/>
                <a:latin typeface="Times New Roman" panose="02020603050405020304" pitchFamily="18" charset="0"/>
                <a:ea typeface="Batang" panose="02030600000101010101" pitchFamily="18" charset="-127"/>
              </a:rPr>
              <a:t>жатпайды</a:t>
            </a:r>
            <a:r>
              <a:rPr lang="en-US" sz="2000" b="1" dirty="0" smtClean="0">
                <a:effectLst/>
                <a:latin typeface="Times New Roman" panose="02020603050405020304" pitchFamily="18" charset="0"/>
                <a:ea typeface="Batang" panose="02030600000101010101" pitchFamily="18" charset="-127"/>
              </a:rPr>
              <a:t>: </a:t>
            </a:r>
          </a:p>
          <a:p>
            <a:pPr indent="215900" algn="just">
              <a:tabLst>
                <a:tab pos="4231005" algn="l"/>
              </a:tabLst>
            </a:pP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en-US" sz="2000" dirty="0" err="1" smtClean="0">
                <a:effectLst/>
                <a:latin typeface="Times New Roman" panose="02020603050405020304" pitchFamily="18" charset="0"/>
                <a:ea typeface="Batang" panose="02030600000101010101" pitchFamily="18" charset="-127"/>
              </a:rPr>
              <a:t>жылдық</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жиынтық</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табыс</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алуға</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байланысты</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емес</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шығыстар</a:t>
            </a:r>
            <a:r>
              <a:rPr lang="en-US" sz="2000" dirty="0" smtClean="0">
                <a:effectLst/>
                <a:latin typeface="Times New Roman" panose="02020603050405020304" pitchFamily="18" charset="0"/>
                <a:ea typeface="Batang" panose="02030600000101010101" pitchFamily="18" charset="-127"/>
              </a:rPr>
              <a:t>;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құрылысқа және негізгі қаражаттарды, материалдық емес активтерді  сатып алуға арналған шығыстар мен салық төлеушінің жылдық жиынтық табыс алуына қатысты емес күрделі сипаттағы басқа да шығыстары;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мемлекеттік бюджетке енгізуге жататын (енгізілген) айыппұлдар мен өсімпұлдар;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шегерімдерге жатқызудың белгіленген нормасынан асып түсетін жылдық жиынтық табыс алуға байланысты шығыстар;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Қазақстан Республикасының нормативтік құқықтық актілерінде  белгіленген нормадан артық төленуге тиіс (төленген) бюджетке төленетін басқа да міндетті төлемдер сомасы;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Кәсіпкерлік қызметте пайдаланылмайтын объектілерді салу, пайдалану мен күтіп-ұстау жөніндегі шығыстар;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салық төлеушінің өтеусіз негізде берген мүлкінің, орындаған жұмыстарының, көрсеткен қызметтерінің құны;</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Қызметін өнімді бөлу жөніндегі келісім-шарт бойынша жүзеге асыратын жер қойнауын пайдаланушы қосымша төлеген төлем сомасы;</a:t>
            </a:r>
            <a:endParaRPr lang="ru-RU" sz="2000" dirty="0">
              <a:effectLst/>
            </a:endParaRPr>
          </a:p>
        </p:txBody>
      </p:sp>
    </p:spTree>
    <p:extLst>
      <p:ext uri="{BB962C8B-B14F-4D97-AF65-F5344CB8AC3E}">
        <p14:creationId xmlns:p14="http://schemas.microsoft.com/office/powerpoint/2010/main" val="4275877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36506" y="334108"/>
            <a:ext cx="10445262" cy="5909310"/>
          </a:xfrm>
          <a:prstGeom prst="rect">
            <a:avLst/>
          </a:prstGeom>
          <a:noFill/>
        </p:spPr>
        <p:txBody>
          <a:bodyPr wrap="square" rtlCol="0">
            <a:spAutoFit/>
          </a:bodyPr>
          <a:lstStyle/>
          <a:p>
            <a:pPr indent="215900" algn="just">
              <a:tabLst>
                <a:tab pos="4231005" algn="l"/>
              </a:tabLst>
            </a:pPr>
            <a:r>
              <a:rPr lang="kk-KZ" dirty="0" smtClean="0">
                <a:effectLst/>
                <a:latin typeface="Times New Roman" panose="02020603050405020304" pitchFamily="18" charset="0"/>
                <a:ea typeface="Batang" panose="02030600000101010101" pitchFamily="18" charset="-127"/>
              </a:rPr>
              <a:t>Акционерлік қоғамдар, мекемелер мен тұтыну кооперативтерінен басқа, Қазақстан Республикасының азаматтық заңдарына сәйкес коммерциялық емес ұйым мәртебесі бар, өз қызметін қоғамдық мүддені көздеп жүзеге асыратын және мына шарттарға сай келген жағдайда: </a:t>
            </a:r>
            <a:endParaRPr lang="ru-RU" dirty="0" smtClean="0">
              <a:effectLst/>
            </a:endParaRPr>
          </a:p>
          <a:p>
            <a:pPr marL="342900" lvl="0" indent="-342900" algn="just">
              <a:buFont typeface="Times New Roman" panose="02020603050405020304" pitchFamily="18" charset="0"/>
              <a:buChar char="-"/>
              <a:tabLst>
                <a:tab pos="270510" algn="l"/>
                <a:tab pos="4231005" algn="l"/>
              </a:tabLst>
            </a:pPr>
            <a:r>
              <a:rPr lang="kk-KZ" dirty="0" smtClean="0">
                <a:effectLst/>
                <a:latin typeface="Times New Roman" panose="02020603050405020304" pitchFamily="18" charset="0"/>
                <a:ea typeface="Batang" panose="02030600000101010101" pitchFamily="18" charset="-127"/>
              </a:rPr>
              <a:t>осындай қызметіне орай табыс алу мақсаты жоқ; </a:t>
            </a:r>
            <a:endParaRPr lang="ru-RU" dirty="0" smtClean="0">
              <a:effectLst/>
            </a:endParaRPr>
          </a:p>
          <a:p>
            <a:pPr marL="342900" lvl="0" indent="-342900" algn="just">
              <a:buFont typeface="Times New Roman" panose="02020603050405020304" pitchFamily="18" charset="0"/>
              <a:buChar char="-"/>
              <a:tabLst>
                <a:tab pos="270510" algn="l"/>
                <a:tab pos="4231005" algn="l"/>
              </a:tabLst>
            </a:pPr>
            <a:r>
              <a:rPr lang="kk-KZ" dirty="0" smtClean="0">
                <a:effectLst/>
                <a:latin typeface="Times New Roman" panose="02020603050405020304" pitchFamily="18" charset="0"/>
                <a:ea typeface="Batang" panose="02030600000101010101" pitchFamily="18" charset="-127"/>
              </a:rPr>
              <a:t>алынған таза табысты немесе мүлікті қатысушылар арасында бөлмейтін ұйым коммерциялық емес ұйым деп танылады. </a:t>
            </a:r>
            <a:endParaRPr lang="ru-RU" dirty="0" smtClean="0">
              <a:effectLst/>
            </a:endParaRPr>
          </a:p>
          <a:p>
            <a:pPr indent="215900" algn="just">
              <a:tabLst>
                <a:tab pos="4231005" algn="l"/>
              </a:tabLst>
            </a:pPr>
            <a:r>
              <a:rPr lang="kk-KZ" dirty="0" smtClean="0">
                <a:effectLst/>
                <a:latin typeface="Times New Roman" panose="02020603050405020304" pitchFamily="18" charset="0"/>
                <a:ea typeface="Batang" panose="02030600000101010101" pitchFamily="18" charset="-127"/>
              </a:rPr>
              <a:t>Коммерциялық емес ұйымның сыйақы, грант, кіру және мүшелік жар-налар, қайырымдылық және демеушілік көмек, өтеусіз негіздегі аударымдар түрінде алған табысына салық салынбайды. Бұл шарттар сақталмаған жағ-дайда, коммерциялық емес ұйымның табыстарына жалпыға бірдей белгі-ленген тәртіппен салық салынады. </a:t>
            </a:r>
            <a:endParaRPr lang="ru-RU" dirty="0" smtClean="0">
              <a:effectLst/>
            </a:endParaRPr>
          </a:p>
          <a:p>
            <a:pPr indent="215900" algn="just">
              <a:tabLst>
                <a:tab pos="4231005" algn="l"/>
              </a:tabLst>
            </a:pPr>
            <a:r>
              <a:rPr lang="kk-KZ" dirty="0" smtClean="0">
                <a:effectLst/>
                <a:latin typeface="Times New Roman" panose="02020603050405020304" pitchFamily="18" charset="0"/>
                <a:ea typeface="Batang" panose="02030600000101010101" pitchFamily="18" charset="-127"/>
              </a:rPr>
              <a:t>Сондықтан коммерциялық емес ұйым салық салынудан босатылған табыстар бойынша және жалпыға бірдей белгіленген тәртіппен салық салуға жататын табыстар бойынша бөлек есеп жүргізуге міндетті.</a:t>
            </a:r>
            <a:endParaRPr lang="en-US" dirty="0">
              <a:latin typeface="Times New Roman" panose="02020603050405020304" pitchFamily="18" charset="0"/>
              <a:ea typeface="Batang" panose="02030600000101010101" pitchFamily="18" charset="-127"/>
            </a:endParaRPr>
          </a:p>
          <a:p>
            <a:pPr indent="215900" algn="just">
              <a:tabLst>
                <a:tab pos="4231005" algn="l"/>
              </a:tabLst>
            </a:pPr>
            <a:r>
              <a:rPr lang="kk-KZ" dirty="0" smtClean="0">
                <a:effectLst/>
                <a:latin typeface="Times New Roman" panose="02020603050405020304" pitchFamily="18" charset="0"/>
                <a:ea typeface="Batang" panose="02030600000101010101" pitchFamily="18" charset="-127"/>
              </a:rPr>
              <a:t> Әлеуметтік салада қызметін жүзеге асыратын ұйымдар мына шарттарға сай болуы керек:</a:t>
            </a:r>
            <a:endParaRPr lang="ru-RU" dirty="0" smtClean="0">
              <a:effectLst/>
            </a:endParaRPr>
          </a:p>
          <a:p>
            <a:pPr indent="215900" algn="just">
              <a:tabLst>
                <a:tab pos="4231005" algn="l"/>
              </a:tabLst>
            </a:pPr>
            <a:r>
              <a:rPr lang="kk-KZ" dirty="0" smtClean="0">
                <a:effectLst/>
                <a:latin typeface="Times New Roman" panose="02020603050405020304" pitchFamily="18" charset="0"/>
                <a:ea typeface="Batang" panose="02030600000101010101" pitchFamily="18" charset="-127"/>
              </a:rPr>
              <a:t>- салық кезеңінде мүгедектердің саны қызметкерлердің жалпы санының кемінде 51 пайызы болатын; </a:t>
            </a:r>
            <a:endParaRPr lang="ru-RU" dirty="0" smtClean="0">
              <a:effectLst/>
            </a:endParaRPr>
          </a:p>
          <a:p>
            <a:pPr indent="215900" algn="just">
              <a:tabLst>
                <a:tab pos="4231005" algn="l"/>
              </a:tabLst>
            </a:pPr>
            <a:r>
              <a:rPr lang="kk-KZ" dirty="0" smtClean="0">
                <a:effectLst/>
                <a:latin typeface="Times New Roman" panose="02020603050405020304" pitchFamily="18" charset="0"/>
                <a:ea typeface="Batang" panose="02030600000101010101" pitchFamily="18" charset="-127"/>
              </a:rPr>
              <a:t>- салық кезеңінде мүгедектердің еңбегіне ақы төлеу жөніндегі шығыстар еңбекке ақы төлеу бойынша жалпы шығыстарының кемінде 51 пайызын (есту, сөйлеу, сондай-ақ көру қабілетінен айырылған мүгедектер жұмыс істейтін мамандандырылған ұйымдарда-кемінде 35 пайыз) құрайтын. </a:t>
            </a:r>
            <a:endParaRPr lang="ru-RU" dirty="0" smtClean="0">
              <a:effectLst/>
            </a:endParaRPr>
          </a:p>
          <a:p>
            <a:pPr indent="215900" algn="just">
              <a:tabLst>
                <a:tab pos="4231005" algn="l"/>
              </a:tabLst>
            </a:pPr>
            <a:r>
              <a:rPr lang="kk-KZ" dirty="0" smtClean="0">
                <a:effectLst/>
                <a:latin typeface="Times New Roman" panose="02020603050405020304" pitchFamily="18" charset="0"/>
                <a:ea typeface="Batang" panose="02030600000101010101" pitchFamily="18" charset="-127"/>
              </a:rPr>
              <a:t>Аталған ұйымдардың табыстары, сондай-ақ грант, қайырымдылық көмек, өтеусіз берілген мүлік, өтеусіз негіздегі аударымдар мен қайы-рымдылық түрінде алынған қаражат, аталған қызмет түрлерін жүзеге асыруға жұмсалған кезде салық салуға жатпайды. </a:t>
            </a:r>
            <a:endParaRPr lang="ru-RU" dirty="0" smtClean="0">
              <a:effectLst/>
            </a:endParaRPr>
          </a:p>
          <a:p>
            <a:pPr indent="215900" algn="just">
              <a:tabLst>
                <a:tab pos="4231005" algn="l"/>
              </a:tabLst>
            </a:pPr>
            <a:endParaRPr lang="ru-RU" dirty="0">
              <a:effectLst/>
            </a:endParaRPr>
          </a:p>
        </p:txBody>
      </p:sp>
    </p:spTree>
    <p:extLst>
      <p:ext uri="{BB962C8B-B14F-4D97-AF65-F5344CB8AC3E}">
        <p14:creationId xmlns:p14="http://schemas.microsoft.com/office/powerpoint/2010/main" val="353371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56082" y="545122"/>
            <a:ext cx="10181492" cy="5324535"/>
          </a:xfrm>
          <a:prstGeom prst="rect">
            <a:avLst/>
          </a:prstGeom>
          <a:noFill/>
        </p:spPr>
        <p:txBody>
          <a:bodyPr wrap="square" rtlCol="0">
            <a:spAutoFit/>
          </a:bodyPr>
          <a:lstStyle/>
          <a:p>
            <a:pPr indent="215900" algn="just">
              <a:tabLst>
                <a:tab pos="4231005" algn="l"/>
              </a:tabLst>
            </a:pPr>
            <a:r>
              <a:rPr lang="kk-KZ" sz="2000" b="1" dirty="0" smtClean="0">
                <a:effectLst/>
                <a:latin typeface="Times New Roman" panose="02020603050405020304" pitchFamily="18" charset="0"/>
                <a:ea typeface="Batang" panose="02030600000101010101" pitchFamily="18" charset="-127"/>
              </a:rPr>
              <a:t>Салық төлеушінің салық салынатын табысынан екі пайыз шегінде мынадай шығыстар алып тасталуға тиіс: </a:t>
            </a:r>
            <a:endParaRPr lang="ru-RU" sz="2000" b="1"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әлеуметтік сала объектілерін ұстауға салық төлеушінің нақты жұмсаған шығыстары;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коммерциялық емес ұйымдарға өтеусіз берілген мүлік;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жеке тұлғаларға Қазақстан Республикасының заңдарына сәйкес берілген атаулы әлеуметтік көмек.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Мүгедектердің еңбегін пайдаланатын салық төлеушілер салық салы-натын табысты мүгедектердің еңбегіне ақы төлеуге шығарылған шығыстар сомаларының 2 еселенген және мүгедектерге төленетін жалақы мен басқа да төлемдердің есептелген әлеуметтік салық сомасынан 50 пайыз мөлшеріндегі соманы азайтуға құқығы бар. </a:t>
            </a:r>
            <a:endParaRPr lang="en-US" sz="2000" dirty="0" smtClean="0">
              <a:effectLst/>
              <a:latin typeface="Times New Roman" panose="02020603050405020304" pitchFamily="18" charset="0"/>
              <a:ea typeface="Batang" panose="02030600000101010101" pitchFamily="18" charset="-127"/>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Салық төлеушілер салық салынатын табысты үш жылдан артық мерзімге берілген негізгі құралдарды қаржы лизингі бойынша алынған сыйақы сомасына, кейіннен оларды лизинг алушыға бере отырып, азайтады.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Қызметінің айрықша түрі ауыл шаруашылығына кредит беру болып табылатын, банк операцияларының жекелеген түрлерін жүзеге асыратын ұйымдар салық салынатын табысты қызметтің осындай түрінен алынған табыс сомасына азайтады. </a:t>
            </a:r>
            <a:endParaRPr lang="ru-RU" sz="2000" dirty="0" smtClean="0">
              <a:effectLst/>
            </a:endParaRPr>
          </a:p>
          <a:p>
            <a:pPr indent="215900" algn="just">
              <a:tabLst>
                <a:tab pos="4231005" algn="l"/>
              </a:tabLst>
            </a:pPr>
            <a:endParaRPr lang="ru-RU" sz="2000" dirty="0">
              <a:effectLst/>
            </a:endParaRPr>
          </a:p>
        </p:txBody>
      </p:sp>
    </p:spTree>
    <p:extLst>
      <p:ext uri="{BB962C8B-B14F-4D97-AF65-F5344CB8AC3E}">
        <p14:creationId xmlns:p14="http://schemas.microsoft.com/office/powerpoint/2010/main" val="912881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1222" y="1281668"/>
            <a:ext cx="10287000" cy="4093428"/>
          </a:xfrm>
          <a:prstGeom prst="rect">
            <a:avLst/>
          </a:prstGeom>
          <a:noFill/>
        </p:spPr>
        <p:txBody>
          <a:bodyPr wrap="square" rtlCol="0">
            <a:spAutoFit/>
          </a:bodyPr>
          <a:lstStyle/>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Салық төлеушінің салық салынатын табысы 20 пайыздық ставка бойын-ша салық салуға жатады. Негізгі өндіріс құралы жер болып табылатын салық төлеушінің салық салынатын табысына 10 пайыздық ставка бойынша салық салынады.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Резидент еместердің Қазақстан Республикасындағы көздерден алатын табыстарын қоспағанда, төлем көзінен салық салынатын табыстарына төлем көзінен 15 пайыздық ставка бойынша салық салынады.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Қазақстан Республикасында тұрақты мекеме арқылы қызметін жүзеге асыратын резидент емес заңды тұлғалардың таза табысына  белгіленген тәртіппен 15 пайыздық ставка бойынша салынады.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Күнтізбелік жыл корпорациялық табыс салығы үшін салық кезеңі болып табылады.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Корпорациялық табыс салығын төлеушілер корпорациялық табыс салығы бойынша декларацияны салық органдарына есепті салық кезеңінен кейінгі жылдың 31 наурызынан кешіктірмей табыс етеді. </a:t>
            </a:r>
            <a:endParaRPr lang="ru-RU" sz="2000" dirty="0">
              <a:effectLst/>
            </a:endParaRPr>
          </a:p>
        </p:txBody>
      </p:sp>
    </p:spTree>
    <p:extLst>
      <p:ext uri="{BB962C8B-B14F-4D97-AF65-F5344CB8AC3E}">
        <p14:creationId xmlns:p14="http://schemas.microsoft.com/office/powerpoint/2010/main" val="1179472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93223" y="1828665"/>
            <a:ext cx="10189027" cy="2246769"/>
          </a:xfrm>
          <a:prstGeom prst="rect">
            <a:avLst/>
          </a:prstGeom>
          <a:noFill/>
        </p:spPr>
        <p:txBody>
          <a:bodyPr wrap="square" rtlCol="0">
            <a:spAutoFit/>
          </a:bodyPr>
          <a:lstStyle/>
          <a:p>
            <a:pPr marL="342900" indent="-342900">
              <a:buAutoNum type="arabicPeriod"/>
            </a:pPr>
            <a:r>
              <a:rPr lang="kk-KZ" sz="2800" b="1" dirty="0" smtClean="0">
                <a:latin typeface="Times New Roman" panose="02020603050405020304" pitchFamily="18" charset="0"/>
                <a:cs typeface="Times New Roman" panose="02020603050405020304" pitchFamily="18" charset="0"/>
              </a:rPr>
              <a:t>Корпорациялық табыс салығын төлеушілер мен салық салу объектісі</a:t>
            </a:r>
          </a:p>
          <a:p>
            <a:pPr marL="342900" indent="-342900">
              <a:buAutoNum type="arabicPeriod"/>
            </a:pPr>
            <a:r>
              <a:rPr lang="kk-KZ" sz="2800" b="1" dirty="0" smtClean="0">
                <a:latin typeface="Times New Roman" panose="02020603050405020304" pitchFamily="18" charset="0"/>
                <a:cs typeface="Times New Roman" panose="02020603050405020304" pitchFamily="18" charset="0"/>
              </a:rPr>
              <a:t>Салық салынатын табыс пен шегерімдер</a:t>
            </a:r>
          </a:p>
          <a:p>
            <a:pPr marL="342900" indent="-342900">
              <a:buAutoNum type="arabicPeriod"/>
            </a:pPr>
            <a:r>
              <a:rPr lang="kk-KZ" sz="2800" b="1" dirty="0" smtClean="0">
                <a:latin typeface="Times New Roman" panose="02020603050405020304" pitchFamily="18" charset="0"/>
                <a:cs typeface="Times New Roman" panose="02020603050405020304" pitchFamily="18" charset="0"/>
              </a:rPr>
              <a:t>Корпорациялық табыс салығын төлеу және декларация толтыру</a:t>
            </a:r>
          </a:p>
        </p:txBody>
      </p:sp>
    </p:spTree>
    <p:extLst>
      <p:ext uri="{BB962C8B-B14F-4D97-AF65-F5344CB8AC3E}">
        <p14:creationId xmlns:p14="http://schemas.microsoft.com/office/powerpoint/2010/main" val="1005530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3771" y="971550"/>
            <a:ext cx="10189029" cy="4924425"/>
          </a:xfrm>
          <a:prstGeom prst="rect">
            <a:avLst/>
          </a:prstGeom>
          <a:noFill/>
        </p:spPr>
        <p:txBody>
          <a:bodyPr wrap="square" rtlCol="0">
            <a:spAutoFit/>
          </a:bodyPr>
          <a:lstStyle/>
          <a:p>
            <a:pPr indent="215900" algn="just">
              <a:tabLst>
                <a:tab pos="4231005" algn="l"/>
              </a:tabLst>
            </a:pPr>
            <a:r>
              <a:rPr lang="kk-KZ" sz="2400" b="1" dirty="0" smtClean="0">
                <a:effectLst/>
                <a:latin typeface="Times New Roman" panose="02020603050405020304" pitchFamily="18" charset="0"/>
                <a:ea typeface="Batang" panose="02030600000101010101" pitchFamily="18" charset="-127"/>
              </a:rPr>
              <a:t>Салық төлеушілер  </a:t>
            </a:r>
            <a:r>
              <a:rPr lang="kk-KZ" sz="2400" dirty="0" smtClean="0">
                <a:effectLst/>
                <a:latin typeface="Times New Roman" panose="02020603050405020304" pitchFamily="18" charset="0"/>
                <a:ea typeface="Batang" panose="02030600000101010101" pitchFamily="18" charset="-127"/>
              </a:rPr>
              <a:t>Қазақстан Республикасының ұ</a:t>
            </a:r>
            <a:r>
              <a:rPr lang="kk-KZ" sz="2400" dirty="0" smtClean="0">
                <a:effectLst/>
                <a:latin typeface="Times New Roman" panose="02020603050405020304" pitchFamily="18" charset="0"/>
              </a:rPr>
              <a:t>лттық Банкі мен мемлекеттік мекемелерді қоспағанда, Қазақстан Республикасының резидент заңды тұлғалары, сондай-ақ, Қазақстан Республикасында тұрақты мекеме арқылы қызмет жасайтын немесе Қазақстан Республикасындағы көздерден табыс алатын резидент емес заңды тұлғалар.</a:t>
            </a:r>
            <a:endParaRPr lang="en-US" sz="2400" dirty="0" smtClean="0">
              <a:effectLst/>
              <a:latin typeface="Times New Roman" panose="02020603050405020304" pitchFamily="18" charset="0"/>
            </a:endParaRPr>
          </a:p>
          <a:p>
            <a:pPr indent="215900">
              <a:spcBef>
                <a:spcPts val="1200"/>
              </a:spcBef>
              <a:spcAft>
                <a:spcPts val="300"/>
              </a:spcAft>
              <a:tabLst>
                <a:tab pos="4231005" algn="l"/>
              </a:tabLst>
            </a:pPr>
            <a:r>
              <a:rPr lang="en-US" sz="2400" b="1" kern="1600" dirty="0" err="1" smtClean="0">
                <a:effectLst/>
                <a:latin typeface="Times New Roman" panose="02020603050405020304" pitchFamily="18" charset="0"/>
                <a:ea typeface="Times New Roman" panose="02020603050405020304" pitchFamily="18" charset="0"/>
              </a:rPr>
              <a:t>Салық</a:t>
            </a:r>
            <a:r>
              <a:rPr lang="en-US" sz="2400" b="1" kern="1600" dirty="0" smtClean="0">
                <a:effectLst/>
                <a:latin typeface="Times New Roman" panose="02020603050405020304" pitchFamily="18" charset="0"/>
                <a:ea typeface="Times New Roman" panose="02020603050405020304" pitchFamily="18" charset="0"/>
              </a:rPr>
              <a:t> </a:t>
            </a:r>
            <a:r>
              <a:rPr lang="en-US" sz="2400" b="1" kern="1600" dirty="0" err="1" smtClean="0">
                <a:effectLst/>
                <a:latin typeface="Times New Roman" panose="02020603050405020304" pitchFamily="18" charset="0"/>
                <a:ea typeface="Times New Roman" panose="02020603050405020304" pitchFamily="18" charset="0"/>
              </a:rPr>
              <a:t>салу</a:t>
            </a:r>
            <a:r>
              <a:rPr lang="en-US" sz="2400" b="1" kern="1600" dirty="0" smtClean="0">
                <a:effectLst/>
                <a:latin typeface="Times New Roman" panose="02020603050405020304" pitchFamily="18" charset="0"/>
                <a:ea typeface="Times New Roman" panose="02020603050405020304" pitchFamily="18" charset="0"/>
              </a:rPr>
              <a:t> </a:t>
            </a:r>
            <a:r>
              <a:rPr lang="en-US" sz="2400" b="1" kern="1600" dirty="0" err="1" smtClean="0">
                <a:effectLst/>
                <a:latin typeface="Times New Roman" panose="02020603050405020304" pitchFamily="18" charset="0"/>
                <a:ea typeface="Times New Roman" panose="02020603050405020304" pitchFamily="18" charset="0"/>
              </a:rPr>
              <a:t>объектісі</a:t>
            </a:r>
            <a:r>
              <a:rPr lang="en-US" sz="2400" b="1" kern="1600" dirty="0" smtClean="0">
                <a:effectLst/>
                <a:latin typeface="Times New Roman" panose="02020603050405020304" pitchFamily="18" charset="0"/>
                <a:ea typeface="Times New Roman" panose="02020603050405020304" pitchFamily="18" charset="0"/>
              </a:rPr>
              <a:t>: </a:t>
            </a:r>
            <a:endParaRPr lang="ru-RU" sz="3200" b="1" kern="1600" dirty="0" smtClean="0">
              <a:effectLst/>
              <a:latin typeface="Cambria" panose="02040503050406030204" pitchFamily="18" charset="0"/>
              <a:ea typeface="Times New Roman" panose="02020603050405020304" pitchFamily="18" charset="0"/>
            </a:endParaRPr>
          </a:p>
          <a:p>
            <a:pPr marL="342900" lvl="0" indent="-342900">
              <a:spcBef>
                <a:spcPts val="1200"/>
              </a:spcBef>
              <a:spcAft>
                <a:spcPts val="300"/>
              </a:spcAft>
              <a:buFont typeface="Times New Roman" panose="02020603050405020304" pitchFamily="18" charset="0"/>
              <a:buChar char="-"/>
              <a:tabLst>
                <a:tab pos="270510" algn="l"/>
                <a:tab pos="4231005" algn="l"/>
              </a:tabLst>
            </a:pPr>
            <a:r>
              <a:rPr lang="en-US" sz="2400" kern="1600" dirty="0" err="1" smtClean="0">
                <a:effectLst/>
                <a:latin typeface="Times New Roman" panose="02020603050405020304" pitchFamily="18" charset="0"/>
                <a:ea typeface="Times New Roman" panose="02020603050405020304" pitchFamily="18" charset="0"/>
              </a:rPr>
              <a:t>салық</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салынатын</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табыс</a:t>
            </a:r>
            <a:r>
              <a:rPr lang="en-US" sz="2400" kern="1600" dirty="0" smtClean="0">
                <a:effectLst/>
                <a:latin typeface="Times New Roman" panose="02020603050405020304" pitchFamily="18" charset="0"/>
                <a:ea typeface="Times New Roman" panose="02020603050405020304" pitchFamily="18" charset="0"/>
              </a:rPr>
              <a:t>; </a:t>
            </a:r>
            <a:endParaRPr lang="ru-RU" sz="3200" kern="1600" dirty="0" smtClean="0">
              <a:effectLst/>
              <a:latin typeface="Cambria" panose="02040503050406030204" pitchFamily="18" charset="0"/>
              <a:ea typeface="Times New Roman" panose="02020603050405020304" pitchFamily="18" charset="0"/>
            </a:endParaRPr>
          </a:p>
          <a:p>
            <a:pPr marL="342900" lvl="0" indent="-342900">
              <a:spcBef>
                <a:spcPts val="1200"/>
              </a:spcBef>
              <a:spcAft>
                <a:spcPts val="300"/>
              </a:spcAft>
              <a:buFont typeface="Times New Roman" panose="02020603050405020304" pitchFamily="18" charset="0"/>
              <a:buChar char="-"/>
              <a:tabLst>
                <a:tab pos="270510" algn="l"/>
                <a:tab pos="4231005" algn="l"/>
              </a:tabLst>
            </a:pPr>
            <a:r>
              <a:rPr lang="en-US" sz="2400" kern="1600" dirty="0" err="1" smtClean="0">
                <a:effectLst/>
                <a:latin typeface="Times New Roman" panose="02020603050405020304" pitchFamily="18" charset="0"/>
                <a:ea typeface="Times New Roman" panose="02020603050405020304" pitchFamily="18" charset="0"/>
              </a:rPr>
              <a:t>төлем</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көзінен</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салық</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салынатын</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табыс</a:t>
            </a:r>
            <a:r>
              <a:rPr lang="en-US" sz="2400" kern="1600" dirty="0" smtClean="0">
                <a:effectLst/>
                <a:latin typeface="Times New Roman" panose="02020603050405020304" pitchFamily="18" charset="0"/>
                <a:ea typeface="Times New Roman" panose="02020603050405020304" pitchFamily="18" charset="0"/>
              </a:rPr>
              <a:t>,</a:t>
            </a:r>
            <a:endParaRPr lang="ru-RU" sz="3200" kern="1600" dirty="0" smtClean="0">
              <a:effectLst/>
              <a:latin typeface="Cambria" panose="02040503050406030204" pitchFamily="18" charset="0"/>
              <a:ea typeface="Times New Roman" panose="02020603050405020304" pitchFamily="18" charset="0"/>
            </a:endParaRPr>
          </a:p>
          <a:p>
            <a:pPr marL="342900" lvl="0" indent="-342900">
              <a:spcBef>
                <a:spcPts val="1200"/>
              </a:spcBef>
              <a:spcAft>
                <a:spcPts val="300"/>
              </a:spcAft>
              <a:buFont typeface="Times New Roman" panose="02020603050405020304" pitchFamily="18" charset="0"/>
              <a:buChar char="-"/>
              <a:tabLst>
                <a:tab pos="270510" algn="l"/>
                <a:tab pos="4231005" algn="l"/>
              </a:tabLst>
            </a:pPr>
            <a:r>
              <a:rPr lang="en-US" sz="2400" kern="1600" dirty="0" err="1" smtClean="0">
                <a:effectLst/>
                <a:latin typeface="Times New Roman" panose="02020603050405020304" pitchFamily="18" charset="0"/>
                <a:ea typeface="Times New Roman" panose="02020603050405020304" pitchFamily="18" charset="0"/>
              </a:rPr>
              <a:t>Қазақстан</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Республикасында</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қызметін</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тұрақты</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мекеме</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арқылы</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жүзеге</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асыратын</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резидент</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емес</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заңды</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тұлғаның</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таза</a:t>
            </a:r>
            <a:r>
              <a:rPr lang="en-US" sz="2400" kern="1600" dirty="0" smtClean="0">
                <a:effectLst/>
                <a:latin typeface="Times New Roman" panose="02020603050405020304" pitchFamily="18" charset="0"/>
                <a:ea typeface="Times New Roman" panose="02020603050405020304" pitchFamily="18" charset="0"/>
              </a:rPr>
              <a:t> </a:t>
            </a:r>
            <a:r>
              <a:rPr lang="en-US" sz="2400" kern="1600" dirty="0" err="1" smtClean="0">
                <a:effectLst/>
                <a:latin typeface="Times New Roman" panose="02020603050405020304" pitchFamily="18" charset="0"/>
                <a:ea typeface="Times New Roman" panose="02020603050405020304" pitchFamily="18" charset="0"/>
              </a:rPr>
              <a:t>табысы</a:t>
            </a:r>
            <a:r>
              <a:rPr lang="en-US" sz="2400" kern="1600" dirty="0" smtClean="0">
                <a:effectLst/>
                <a:latin typeface="Times New Roman" panose="02020603050405020304" pitchFamily="18" charset="0"/>
                <a:ea typeface="Times New Roman" panose="02020603050405020304" pitchFamily="18" charset="0"/>
              </a:rPr>
              <a:t>.</a:t>
            </a:r>
            <a:endParaRPr lang="ru-RU" sz="3200" kern="1600" dirty="0" smtClean="0">
              <a:effectLst/>
              <a:latin typeface="Cambria" panose="02040503050406030204" pitchFamily="18" charset="0"/>
              <a:ea typeface="Times New Roman" panose="02020603050405020304" pitchFamily="18" charset="0"/>
            </a:endParaRPr>
          </a:p>
          <a:p>
            <a:pPr indent="215900" algn="just">
              <a:tabLst>
                <a:tab pos="4231005" algn="l"/>
              </a:tabLst>
            </a:pPr>
            <a:endParaRPr lang="ru-RU" sz="2400" dirty="0">
              <a:effectLst/>
            </a:endParaRPr>
          </a:p>
        </p:txBody>
      </p:sp>
    </p:spTree>
    <p:extLst>
      <p:ext uri="{BB962C8B-B14F-4D97-AF65-F5344CB8AC3E}">
        <p14:creationId xmlns:p14="http://schemas.microsoft.com/office/powerpoint/2010/main" val="2423809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422032"/>
            <a:ext cx="10480431" cy="6555641"/>
          </a:xfrm>
          <a:prstGeom prst="rect">
            <a:avLst/>
          </a:prstGeom>
          <a:noFill/>
        </p:spPr>
        <p:txBody>
          <a:bodyPr wrap="square" rtlCol="0">
            <a:spAutoFit/>
          </a:bodyPr>
          <a:lstStyle/>
          <a:p>
            <a:pPr indent="215900" algn="just">
              <a:tabLst>
                <a:tab pos="4231005" algn="l"/>
              </a:tabLst>
            </a:pPr>
            <a:r>
              <a:rPr lang="en-US" sz="2000" dirty="0" err="1" smtClean="0">
                <a:effectLst/>
                <a:latin typeface="Times New Roman" panose="02020603050405020304" pitchFamily="18" charset="0"/>
                <a:ea typeface="Batang" panose="02030600000101010101" pitchFamily="18" charset="-127"/>
              </a:rPr>
              <a:t>Салық</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салынатын</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табыс</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дегеніміз</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жылдық</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жиынтық</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табыс</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пен</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заңға</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сәйкес</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алынатын</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шегерістердің</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айырмасы</a:t>
            </a:r>
            <a:r>
              <a:rPr lang="en-US" sz="2000" dirty="0" smtClean="0">
                <a:effectLst/>
                <a:latin typeface="Times New Roman" panose="02020603050405020304" pitchFamily="18" charset="0"/>
                <a:ea typeface="Batang" panose="02030600000101010101" pitchFamily="18" charset="-127"/>
              </a:rPr>
              <a:t>. </a:t>
            </a:r>
            <a:endParaRPr lang="ru-RU" sz="2000" dirty="0" smtClean="0">
              <a:effectLst/>
            </a:endParaRPr>
          </a:p>
          <a:p>
            <a:pPr indent="215900" algn="just">
              <a:tabLst>
                <a:tab pos="4231005" algn="l"/>
              </a:tabLst>
            </a:pPr>
            <a:r>
              <a:rPr lang="en-US" sz="2000" b="1" dirty="0" err="1" smtClean="0">
                <a:effectLst/>
                <a:latin typeface="Times New Roman" panose="02020603050405020304" pitchFamily="18" charset="0"/>
                <a:ea typeface="Batang" panose="02030600000101010101" pitchFamily="18" charset="-127"/>
              </a:rPr>
              <a:t>Жылдық</a:t>
            </a:r>
            <a:r>
              <a:rPr lang="en-US" sz="2000" b="1" dirty="0" smtClean="0">
                <a:effectLst/>
                <a:latin typeface="Times New Roman" panose="02020603050405020304" pitchFamily="18" charset="0"/>
                <a:ea typeface="Batang" panose="02030600000101010101" pitchFamily="18" charset="-127"/>
              </a:rPr>
              <a:t> </a:t>
            </a:r>
            <a:r>
              <a:rPr lang="en-US" sz="2000" b="1" dirty="0" err="1" smtClean="0">
                <a:effectLst/>
                <a:latin typeface="Times New Roman" panose="02020603050405020304" pitchFamily="18" charset="0"/>
                <a:ea typeface="Batang" panose="02030600000101010101" pitchFamily="18" charset="-127"/>
              </a:rPr>
              <a:t>жиынтық</a:t>
            </a:r>
            <a:r>
              <a:rPr lang="en-US" sz="2000" b="1" dirty="0" smtClean="0">
                <a:effectLst/>
                <a:latin typeface="Times New Roman" panose="02020603050405020304" pitchFamily="18" charset="0"/>
                <a:ea typeface="Batang" panose="02030600000101010101" pitchFamily="18" charset="-127"/>
              </a:rPr>
              <a:t> </a:t>
            </a:r>
            <a:r>
              <a:rPr lang="en-US" sz="2000" b="1" dirty="0" err="1" smtClean="0">
                <a:effectLst/>
                <a:latin typeface="Times New Roman" panose="02020603050405020304" pitchFamily="18" charset="0"/>
                <a:ea typeface="Batang" panose="02030600000101010101" pitchFamily="18" charset="-127"/>
              </a:rPr>
              <a:t>табыс</a:t>
            </a:r>
            <a:r>
              <a:rPr lang="en-US" sz="2000" b="1"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rPr>
              <a:t>Жылдық</a:t>
            </a:r>
            <a:r>
              <a:rPr lang="en-US" sz="2000" dirty="0" smtClean="0">
                <a:effectLst/>
                <a:latin typeface="Times New Roman" panose="02020603050405020304" pitchFamily="18" charset="0"/>
              </a:rPr>
              <a:t> </a:t>
            </a:r>
            <a:r>
              <a:rPr lang="en-US" sz="2000" dirty="0" err="1" smtClean="0">
                <a:effectLst/>
                <a:latin typeface="Times New Roman" panose="02020603050405020304" pitchFamily="18" charset="0"/>
              </a:rPr>
              <a:t>жиынтық</a:t>
            </a:r>
            <a:r>
              <a:rPr lang="en-US" sz="2000" dirty="0" smtClean="0">
                <a:effectLst/>
                <a:latin typeface="Times New Roman" panose="02020603050405020304" pitchFamily="18" charset="0"/>
              </a:rPr>
              <a:t> </a:t>
            </a:r>
            <a:r>
              <a:rPr lang="en-US" sz="2000" dirty="0" err="1" smtClean="0">
                <a:effectLst/>
                <a:latin typeface="Times New Roman" panose="02020603050405020304" pitchFamily="18" charset="0"/>
              </a:rPr>
              <a:t>табысқа</a:t>
            </a:r>
            <a:r>
              <a:rPr lang="en-US" sz="2000" dirty="0" smtClean="0">
                <a:effectLst/>
                <a:latin typeface="Times New Roman" panose="02020603050405020304" pitchFamily="18" charset="0"/>
              </a:rPr>
              <a:t> </a:t>
            </a:r>
            <a:r>
              <a:rPr lang="en-US" sz="2000" dirty="0" err="1" smtClean="0">
                <a:effectLst/>
                <a:latin typeface="Times New Roman" panose="02020603050405020304" pitchFamily="18" charset="0"/>
              </a:rPr>
              <a:t>салық</a:t>
            </a:r>
            <a:r>
              <a:rPr lang="en-US" sz="2000" dirty="0" smtClean="0">
                <a:effectLst/>
                <a:latin typeface="Times New Roman" panose="02020603050405020304" pitchFamily="18" charset="0"/>
              </a:rPr>
              <a:t> </a:t>
            </a:r>
            <a:r>
              <a:rPr lang="en-US" sz="2000" dirty="0" err="1" smtClean="0">
                <a:effectLst/>
                <a:latin typeface="Times New Roman" panose="02020603050405020304" pitchFamily="18" charset="0"/>
              </a:rPr>
              <a:t>төлеуші</a:t>
            </a:r>
            <a:r>
              <a:rPr lang="en-US" sz="2000" dirty="0" smtClean="0">
                <a:effectLst/>
                <a:latin typeface="Times New Roman" panose="02020603050405020304" pitchFamily="18" charset="0"/>
              </a:rPr>
              <a:t> </a:t>
            </a:r>
            <a:r>
              <a:rPr lang="en-US" sz="2000" dirty="0" err="1" smtClean="0">
                <a:effectLst/>
                <a:latin typeface="Times New Roman" panose="02020603050405020304" pitchFamily="18" charset="0"/>
              </a:rPr>
              <a:t>табыстарының</a:t>
            </a:r>
            <a:r>
              <a:rPr lang="en-US" sz="2000" dirty="0" smtClean="0">
                <a:effectLst/>
                <a:latin typeface="Times New Roman" panose="02020603050405020304" pitchFamily="18" charset="0"/>
              </a:rPr>
              <a:t> </a:t>
            </a:r>
            <a:r>
              <a:rPr lang="en-US" sz="2000" dirty="0" err="1" smtClean="0">
                <a:effectLst/>
                <a:latin typeface="Times New Roman" panose="02020603050405020304" pitchFamily="18" charset="0"/>
              </a:rPr>
              <a:t>барлық</a:t>
            </a:r>
            <a:r>
              <a:rPr lang="en-US" sz="2000" dirty="0" smtClean="0">
                <a:effectLst/>
                <a:latin typeface="Times New Roman" panose="02020603050405020304" pitchFamily="18" charset="0"/>
              </a:rPr>
              <a:t> </a:t>
            </a:r>
            <a:r>
              <a:rPr lang="en-US" sz="2000" dirty="0" err="1" smtClean="0">
                <a:effectLst/>
                <a:latin typeface="Times New Roman" panose="02020603050405020304" pitchFamily="18" charset="0"/>
              </a:rPr>
              <a:t>түрлері</a:t>
            </a:r>
            <a:r>
              <a:rPr lang="en-US" sz="2000" dirty="0" smtClean="0">
                <a:effectLst/>
                <a:latin typeface="Times New Roman" panose="02020603050405020304" pitchFamily="18" charset="0"/>
              </a:rPr>
              <a:t>, </a:t>
            </a:r>
            <a:r>
              <a:rPr lang="en-US" sz="2000" dirty="0" err="1" smtClean="0">
                <a:effectLst/>
                <a:latin typeface="Times New Roman" panose="02020603050405020304" pitchFamily="18" charset="0"/>
              </a:rPr>
              <a:t>соның</a:t>
            </a:r>
            <a:r>
              <a:rPr lang="en-US" sz="2000" dirty="0" smtClean="0">
                <a:effectLst/>
                <a:latin typeface="Times New Roman" panose="02020603050405020304" pitchFamily="18" charset="0"/>
              </a:rPr>
              <a:t> </a:t>
            </a:r>
            <a:r>
              <a:rPr lang="en-US" sz="2000" dirty="0" err="1" smtClean="0">
                <a:effectLst/>
                <a:latin typeface="Times New Roman" panose="02020603050405020304" pitchFamily="18" charset="0"/>
              </a:rPr>
              <a:t>ішінде</a:t>
            </a:r>
            <a:r>
              <a:rPr lang="en-US" sz="2000" dirty="0" smtClean="0">
                <a:effectLst/>
                <a:latin typeface="Times New Roman" panose="02020603050405020304" pitchFamily="18" charset="0"/>
              </a:rPr>
              <a:t>: </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тауарларды (жұмыстарды, қызметтер көрсетуді) өткізуден түсетін табыс;</a:t>
            </a:r>
            <a:endParaRPr lang="ru-RU" sz="2000" dirty="0" smtClean="0">
              <a:effectLst/>
            </a:endParaRPr>
          </a:p>
          <a:p>
            <a:pPr marL="342900" lvl="0" indent="-342900" algn="just">
              <a:buFont typeface="Times New Roman" panose="02020603050405020304" pitchFamily="18" charset="0"/>
              <a:buChar char="-"/>
              <a:tabLst>
                <a:tab pos="270510" algn="l"/>
                <a:tab pos="4231005" algn="l"/>
              </a:tabLst>
            </a:pPr>
            <a:r>
              <a:rPr lang="kk-KZ" sz="2000" dirty="0" smtClean="0">
                <a:effectLst/>
                <a:latin typeface="Times New Roman" panose="02020603050405020304" pitchFamily="18" charset="0"/>
                <a:ea typeface="Batang" panose="02030600000101010101" pitchFamily="18" charset="-127"/>
              </a:rPr>
              <a:t>үйлерді, ғимараттарды, құрылыстарды, сондай-ақ амортизациялауға жатпайтын активтерді өткізу кезіндегі құн өсімінен түсетін табыс;</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  міндеттемелерді есептен шығарудан түсетін табыстар;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  күмәнді міндеттемелер бойынша түсетін табыстар;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  мүлікті жалға беруден түсетін табыстар;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 Қазақстан Республикасының заңдарымен провизиялар жасауға рұқсат етілген банктер мен банк операцияларының жекелеген түрлерін жүзеге асыратын ұйымдар жасаған провизиялардың мөлшерін азайтудан түсетін табыстар;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  борышты талап етуден түскен басқа біреуден түсетін табыстар; </a:t>
            </a:r>
            <a:endParaRPr lang="ru-RU" sz="2000" dirty="0" smtClean="0">
              <a:effectLst/>
            </a:endParaRPr>
          </a:p>
          <a:p>
            <a:pPr marL="342900" indent="-342900" algn="just">
              <a:buFontTx/>
              <a:buChar char="-"/>
              <a:tabLst>
                <a:tab pos="4231005" algn="l"/>
              </a:tabLst>
            </a:pPr>
            <a:r>
              <a:rPr lang="kk-KZ" sz="2000" dirty="0" smtClean="0">
                <a:effectLst/>
                <a:latin typeface="Times New Roman" panose="02020603050405020304" pitchFamily="18" charset="0"/>
                <a:ea typeface="Batang" panose="02030600000101010101" pitchFamily="18" charset="-127"/>
              </a:rPr>
              <a:t>кәсіпкерлік қызметті шектеуге немесе тоқтауға келісім үшін алынған табыстар;</a:t>
            </a:r>
            <a:endParaRPr lang="en-US" sz="2000" dirty="0" smtClean="0">
              <a:effectLst/>
              <a:latin typeface="Times New Roman" panose="02020603050405020304" pitchFamily="18" charset="0"/>
              <a:ea typeface="Batang" panose="02030600000101010101" pitchFamily="18" charset="-127"/>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 шығып қалған тіркелген активтер құнының ішкі топтың құн балансынан асып түсуінен алынатын табыстар; </a:t>
            </a:r>
            <a:endParaRPr lang="ru-RU" sz="2000" dirty="0" smtClean="0">
              <a:effectLst/>
            </a:endParaRPr>
          </a:p>
          <a:p>
            <a:pPr indent="215900" algn="just">
              <a:tabLst>
                <a:tab pos="4231005" algn="l"/>
              </a:tabLst>
            </a:pPr>
            <a:r>
              <a:rPr lang="kk-KZ" sz="2000" dirty="0" smtClean="0">
                <a:effectLst/>
                <a:latin typeface="Times New Roman" panose="02020603050405020304" pitchFamily="18" charset="0"/>
                <a:ea typeface="Batang" panose="02030600000101010101" pitchFamily="18" charset="-127"/>
              </a:rPr>
              <a:t>- кен орындарын игеру зардаптарын жою жөніндегі нақты шығыстар сомасынан кен орындарын игеру зардаптарын жою қорына аударылған соманың асып түсуінен алынатын табыстар; </a:t>
            </a:r>
            <a:endParaRPr lang="ru-RU" sz="2000" dirty="0" smtClean="0">
              <a:effectLst/>
            </a:endParaRPr>
          </a:p>
          <a:p>
            <a:pPr algn="just">
              <a:tabLst>
                <a:tab pos="4231005" algn="l"/>
              </a:tabLst>
            </a:pPr>
            <a:endParaRPr lang="ru-RU" sz="2000" dirty="0">
              <a:effectLst/>
            </a:endParaRPr>
          </a:p>
        </p:txBody>
      </p:sp>
    </p:spTree>
    <p:extLst>
      <p:ext uri="{BB962C8B-B14F-4D97-AF65-F5344CB8AC3E}">
        <p14:creationId xmlns:p14="http://schemas.microsoft.com/office/powerpoint/2010/main" val="2751350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6651" y="668214"/>
            <a:ext cx="10621611" cy="5262979"/>
          </a:xfrm>
          <a:prstGeom prst="rect">
            <a:avLst/>
          </a:prstGeom>
          <a:noFill/>
        </p:spPr>
        <p:txBody>
          <a:bodyPr wrap="square" rtlCol="0">
            <a:spAutoFit/>
          </a:bodyPr>
          <a:lstStyle/>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бұрын негізсіз ұсталып, бюджеттен қайтарылған айыппұлдар, өсімпұлдар және санкциялардың басқа да түрлері;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бұрын жүргізілген шегерістер бойынша алынған өтемақылар;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өтеусіз алынған мүлік, орындалған жұмыстар, көрсетілген қызметтер;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en-US" sz="2400" dirty="0" err="1" smtClean="0">
                <a:effectLst/>
                <a:latin typeface="Times New Roman" panose="02020603050405020304" pitchFamily="18" charset="0"/>
                <a:ea typeface="Batang" panose="02030600000101010101" pitchFamily="18" charset="-127"/>
              </a:rPr>
              <a:t>дивидендтер</a:t>
            </a:r>
            <a:r>
              <a:rPr lang="en-US" sz="2400" dirty="0" smtClean="0">
                <a:effectLst/>
                <a:latin typeface="Times New Roman" panose="02020603050405020304" pitchFamily="18" charset="0"/>
                <a:ea typeface="Batang" panose="02030600000101010101" pitchFamily="18" charset="-127"/>
              </a:rPr>
              <a:t>; </a:t>
            </a:r>
            <a:endParaRPr lang="ru-RU" sz="2400" dirty="0" smtClean="0">
              <a:effectLst/>
            </a:endParaRPr>
          </a:p>
          <a:p>
            <a:pPr marL="342900" lvl="0" indent="-342900" algn="just">
              <a:buFont typeface="Times New Roman" panose="02020603050405020304" pitchFamily="18" charset="0"/>
              <a:buChar char="-"/>
              <a:tabLst>
                <a:tab pos="361950" algn="l"/>
                <a:tab pos="4231005" algn="l"/>
                <a:tab pos="4888865" algn="l"/>
              </a:tabLst>
            </a:pPr>
            <a:r>
              <a:rPr lang="en-US" sz="2400" dirty="0" err="1" smtClean="0">
                <a:effectLst/>
                <a:latin typeface="Times New Roman" panose="02020603050405020304" pitchFamily="18" charset="0"/>
                <a:ea typeface="Batang" panose="02030600000101010101" pitchFamily="18" charset="-127"/>
              </a:rPr>
              <a:t>таза</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табысты</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бөлген</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кезде</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алынған</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және</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әрбір</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құрылтайшының</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қатысушының</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қатысу</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үлесін</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сақтай</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отырып</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резидент</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заңды</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тұлғаның</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жарғылық</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қорын</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ұлғайтуға</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бағытталған</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табыс</a:t>
            </a:r>
            <a:r>
              <a:rPr lang="en-US" sz="2400" dirty="0" smtClean="0">
                <a:effectLst/>
                <a:latin typeface="Times New Roman" panose="02020603050405020304" pitchFamily="18" charset="0"/>
                <a:ea typeface="Batang" panose="02030600000101010101" pitchFamily="18" charset="-127"/>
              </a:rPr>
              <a:t>;</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en-US" sz="2400" dirty="0" err="1" smtClean="0">
                <a:effectLst/>
                <a:latin typeface="Times New Roman" panose="02020603050405020304" pitchFamily="18" charset="0"/>
                <a:ea typeface="Batang" panose="02030600000101010101" pitchFamily="18" charset="-127"/>
              </a:rPr>
              <a:t>сыйақылар</a:t>
            </a:r>
            <a:r>
              <a:rPr lang="en-US" sz="2400" dirty="0" smtClean="0">
                <a:effectLst/>
                <a:latin typeface="Times New Roman" panose="02020603050405020304" pitchFamily="18" charset="0"/>
                <a:ea typeface="Batang" panose="02030600000101010101" pitchFamily="18" charset="-127"/>
              </a:rPr>
              <a:t>;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en-US" sz="2400" dirty="0" err="1" smtClean="0">
                <a:effectLst/>
                <a:latin typeface="Times New Roman" panose="02020603050405020304" pitchFamily="18" charset="0"/>
                <a:ea typeface="Batang" panose="02030600000101010101" pitchFamily="18" charset="-127"/>
              </a:rPr>
              <a:t>бағамдық</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оң</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айырма</a:t>
            </a:r>
            <a:r>
              <a:rPr lang="en-US" sz="2400" dirty="0" smtClean="0">
                <a:effectLst/>
                <a:latin typeface="Times New Roman" panose="02020603050405020304" pitchFamily="18" charset="0"/>
                <a:ea typeface="Batang" panose="02030600000101010101" pitchFamily="18" charset="-127"/>
              </a:rPr>
              <a:t>;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en-US" sz="2400" dirty="0" err="1" smtClean="0">
                <a:effectLst/>
                <a:latin typeface="Times New Roman" panose="02020603050405020304" pitchFamily="18" charset="0"/>
                <a:ea typeface="Batang" panose="02030600000101010101" pitchFamily="18" charset="-127"/>
              </a:rPr>
              <a:t>ұтыстар</a:t>
            </a:r>
            <a:r>
              <a:rPr lang="en-US" sz="2400" dirty="0" smtClean="0">
                <a:effectLst/>
                <a:latin typeface="Times New Roman" panose="02020603050405020304" pitchFamily="18" charset="0"/>
                <a:ea typeface="Batang" panose="02030600000101010101" pitchFamily="18" charset="-127"/>
              </a:rPr>
              <a:t>;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en-US" sz="2400" dirty="0" err="1" smtClean="0">
                <a:effectLst/>
                <a:latin typeface="Times New Roman" panose="02020603050405020304" pitchFamily="18" charset="0"/>
                <a:ea typeface="Batang" panose="02030600000101010101" pitchFamily="18" charset="-127"/>
              </a:rPr>
              <a:t>роялти</a:t>
            </a:r>
            <a:r>
              <a:rPr lang="en-US" sz="2400" dirty="0" smtClean="0">
                <a:effectLst/>
                <a:latin typeface="Times New Roman" panose="02020603050405020304" pitchFamily="18" charset="0"/>
                <a:ea typeface="Batang" panose="02030600000101010101" pitchFamily="18" charset="-127"/>
              </a:rPr>
              <a:t>;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ә</a:t>
            </a:r>
            <a:r>
              <a:rPr lang="en-US" sz="2400" dirty="0" err="1" smtClean="0">
                <a:effectLst/>
                <a:latin typeface="Times New Roman" panose="02020603050405020304" pitchFamily="18" charset="0"/>
                <a:ea typeface="Batang" panose="02030600000101010101" pitchFamily="18" charset="-127"/>
              </a:rPr>
              <a:t>леуметтік</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сала</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объектілерін</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пайдалану</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кезінде</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алынған</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табыстардың</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шығыстардан</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артығы</a:t>
            </a:r>
            <a:r>
              <a:rPr lang="en-US" sz="2400" dirty="0" smtClean="0">
                <a:effectLst/>
                <a:latin typeface="Times New Roman" panose="02020603050405020304" pitchFamily="18" charset="0"/>
                <a:ea typeface="Batang" panose="02030600000101010101" pitchFamily="18" charset="-127"/>
              </a:rPr>
              <a:t> </a:t>
            </a:r>
            <a:r>
              <a:rPr lang="en-US" sz="2400" dirty="0" err="1" smtClean="0">
                <a:effectLst/>
                <a:latin typeface="Times New Roman" panose="02020603050405020304" pitchFamily="18" charset="0"/>
                <a:ea typeface="Batang" panose="02030600000101010101" pitchFamily="18" charset="-127"/>
              </a:rPr>
              <a:t>қамтылады</a:t>
            </a:r>
            <a:r>
              <a:rPr lang="en-US" sz="2400" dirty="0" smtClean="0">
                <a:effectLst/>
                <a:latin typeface="Times New Roman" panose="02020603050405020304" pitchFamily="18" charset="0"/>
                <a:ea typeface="Batang" panose="02030600000101010101" pitchFamily="18" charset="-127"/>
              </a:rPr>
              <a:t>.</a:t>
            </a:r>
            <a:endParaRPr lang="ru-RU" sz="2400" dirty="0">
              <a:effectLst/>
            </a:endParaRPr>
          </a:p>
        </p:txBody>
      </p:sp>
    </p:spTree>
    <p:extLst>
      <p:ext uri="{BB962C8B-B14F-4D97-AF65-F5344CB8AC3E}">
        <p14:creationId xmlns:p14="http://schemas.microsoft.com/office/powerpoint/2010/main" val="1825885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01337" y="562708"/>
            <a:ext cx="10933109" cy="5416868"/>
          </a:xfrm>
          <a:prstGeom prst="rect">
            <a:avLst/>
          </a:prstGeom>
          <a:noFill/>
        </p:spPr>
        <p:txBody>
          <a:bodyPr wrap="square" rtlCol="0">
            <a:spAutoFit/>
          </a:bodyPr>
          <a:lstStyle/>
          <a:p>
            <a:pPr indent="215900" algn="just">
              <a:spcBef>
                <a:spcPts val="400"/>
              </a:spcBef>
              <a:spcAft>
                <a:spcPts val="400"/>
              </a:spcAft>
              <a:tabLst>
                <a:tab pos="4231005" algn="l"/>
              </a:tabLst>
            </a:pPr>
            <a:r>
              <a:rPr lang="kk-KZ" sz="2400" b="1" dirty="0" smtClean="0">
                <a:effectLst/>
                <a:latin typeface="Times New Roman" panose="02020603050405020304" pitchFamily="18" charset="0"/>
                <a:ea typeface="Batang" panose="02030600000101010101" pitchFamily="18" charset="-127"/>
              </a:rPr>
              <a:t>Бірақ мыналар табыс ретінде қаралмайды: </a:t>
            </a:r>
            <a:endParaRPr lang="ru-RU" sz="2400" dirty="0" smtClean="0">
              <a:effectLst/>
            </a:endParaRPr>
          </a:p>
          <a:p>
            <a:pPr indent="215900" algn="just">
              <a:spcBef>
                <a:spcPts val="400"/>
              </a:spcBef>
              <a:spcAft>
                <a:spcPts val="400"/>
              </a:spcAft>
              <a:tabLst>
                <a:tab pos="4231005" algn="l"/>
              </a:tabLst>
            </a:pPr>
            <a:r>
              <a:rPr lang="kk-KZ" sz="2400" b="1" dirty="0" smtClean="0">
                <a:effectLst/>
                <a:latin typeface="Times New Roman" panose="02020603050405020304" pitchFamily="18" charset="0"/>
                <a:ea typeface="Batang" panose="02030600000101010101" pitchFamily="18" charset="-127"/>
              </a:rPr>
              <a:t>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жарғылық капиталға салым ретінде алынған мүлік;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мемлекеттік бюджет қаражатынан алынған субсидиялар;</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жеке тұлғалардың салымдарын (депозиттерін) міндетті ұжымдық кепілдендіруді (сақтандыруды) жүзеге асыратын ұйымның банктерден алған міндетті, қосымша және төтенше жарналарының сомасы;</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сақтандыру төлемдерін кепілдендіру қоры алған сақтандыру ұйымдарының міндетті және төтенше жарналарының сомасы;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жеке тұлғалардың салымдарын (депозиттерін) міндетті ұжымдық кепілдендіруді (сақтандыруды) жүзеге асыратын ұйым және сақтандыру төлемдерін кепілдендіру қоры өтелген салымдар (депозиттер) және төленген кепілдік әрі өтемдік төлемдер бойынша олардың талаптарын қанағаттандыру тәртібімен алған ақшаларының сомалары;</a:t>
            </a:r>
            <a:endParaRPr lang="ru-RU" sz="2400" dirty="0">
              <a:effectLst/>
            </a:endParaRPr>
          </a:p>
        </p:txBody>
      </p:sp>
    </p:spTree>
    <p:extLst>
      <p:ext uri="{BB962C8B-B14F-4D97-AF65-F5344CB8AC3E}">
        <p14:creationId xmlns:p14="http://schemas.microsoft.com/office/powerpoint/2010/main" val="477321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3771" y="720969"/>
            <a:ext cx="10136275" cy="5301451"/>
          </a:xfrm>
          <a:prstGeom prst="rect">
            <a:avLst/>
          </a:prstGeom>
          <a:noFill/>
        </p:spPr>
        <p:txBody>
          <a:bodyPr wrap="square" rtlCol="0">
            <a:spAutoFit/>
          </a:bodyPr>
          <a:lstStyle/>
          <a:p>
            <a:pPr indent="215900">
              <a:spcBef>
                <a:spcPts val="1200"/>
              </a:spcBef>
              <a:spcAft>
                <a:spcPts val="300"/>
              </a:spcAft>
              <a:tabLst>
                <a:tab pos="4231005" algn="l"/>
              </a:tabLst>
            </a:pPr>
            <a:r>
              <a:rPr lang="kk-KZ"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Шегерістер</a:t>
            </a:r>
            <a:endParaRPr lang="ru-RU"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indent="215900" algn="just">
              <a:tabLst>
                <a:tab pos="4231005" algn="l"/>
              </a:tabLst>
            </a:pPr>
            <a:r>
              <a:rPr lang="kk-KZ" sz="2400" dirty="0" smtClean="0">
                <a:effectLst/>
                <a:latin typeface="Times New Roman" panose="02020603050405020304" pitchFamily="18" charset="0"/>
                <a:ea typeface="Batang" panose="02030600000101010101" pitchFamily="18" charset="-127"/>
              </a:rPr>
              <a:t>Салық төлеуші шегерімді жылдық жиынтық табыс алумен байланысты шығыстары болса, оларды растайтын құжаттарын негізге ала отырып жүргізеді. Шегерімдер нақты жүргізілген салық кезеңінде алынып тасталуы тиіс. Енді негізгі шегерімдер түріне тоқталып өтейік. </a:t>
            </a:r>
            <a:endParaRPr lang="ru-RU" sz="2400" dirty="0" smtClean="0">
              <a:effectLst/>
            </a:endParaRPr>
          </a:p>
          <a:p>
            <a:pPr indent="215900" algn="just">
              <a:tabLst>
                <a:tab pos="4231005" algn="l"/>
              </a:tabLst>
            </a:pPr>
            <a:r>
              <a:rPr lang="kk-KZ" sz="2400" b="1" dirty="0" smtClean="0">
                <a:effectLst/>
                <a:latin typeface="Times New Roman" panose="02020603050405020304" pitchFamily="18" charset="0"/>
                <a:ea typeface="Batang" panose="02030600000101010101" pitchFamily="18" charset="-127"/>
              </a:rPr>
              <a:t>Қызметтік іссапарлар кезіндегі шегерімге жататын өтемдерге мыналар жатады: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бронь үшін шығыстар ақысын қоса алғанда, іссапарға баратын жерге жетуге және қайтуға нақты шыққан шығыстар;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бронь үшін шығыстар ақысын қоса алғанда, тұрғын үй-жайды жалдауға нақты шыққан шығыстар; </a:t>
            </a:r>
            <a:endParaRPr lang="ru-RU" sz="2400" dirty="0" smtClean="0">
              <a:effectLst/>
            </a:endParaRPr>
          </a:p>
          <a:p>
            <a:pPr marL="342900" lvl="0" indent="-342900" algn="just">
              <a:buFont typeface="Times New Roman" panose="02020603050405020304" pitchFamily="18" charset="0"/>
              <a:buChar char="-"/>
              <a:tabLst>
                <a:tab pos="361950" algn="l"/>
                <a:tab pos="4231005" algn="l"/>
              </a:tabLst>
            </a:pPr>
            <a:r>
              <a:rPr lang="kk-KZ" sz="2400" dirty="0" smtClean="0">
                <a:effectLst/>
                <a:latin typeface="Times New Roman" panose="02020603050405020304" pitchFamily="18" charset="0"/>
                <a:ea typeface="Batang" panose="02030600000101010101" pitchFamily="18" charset="-127"/>
              </a:rPr>
              <a:t>Қазақстан Республикасының шегінен тыс жерлерде іссапарда болған кезде Қазақстан Республикасының үкіметі белгіленген нормалар шегінде төленетін тәуліктік ақы. </a:t>
            </a:r>
            <a:endParaRPr lang="ru-RU" sz="2400" dirty="0">
              <a:effectLst/>
            </a:endParaRPr>
          </a:p>
        </p:txBody>
      </p:sp>
    </p:spTree>
    <p:extLst>
      <p:ext uri="{BB962C8B-B14F-4D97-AF65-F5344CB8AC3E}">
        <p14:creationId xmlns:p14="http://schemas.microsoft.com/office/powerpoint/2010/main" val="3496174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59598" y="369277"/>
            <a:ext cx="10287001" cy="6186309"/>
          </a:xfrm>
          <a:prstGeom prst="rect">
            <a:avLst/>
          </a:prstGeom>
          <a:noFill/>
        </p:spPr>
        <p:txBody>
          <a:bodyPr wrap="square" rtlCol="0">
            <a:spAutoFit/>
          </a:bodyPr>
          <a:lstStyle/>
          <a:p>
            <a:pPr indent="215900" algn="just">
              <a:tabLst>
                <a:tab pos="4231005" algn="l"/>
              </a:tabLst>
            </a:pPr>
            <a:r>
              <a:rPr lang="kk-KZ" b="1" dirty="0" smtClean="0">
                <a:effectLst/>
                <a:latin typeface="Times New Roman" panose="02020603050405020304" pitchFamily="18" charset="0"/>
                <a:ea typeface="Batang" panose="02030600000101010101" pitchFamily="18" charset="-127"/>
              </a:rPr>
              <a:t>Сыйақылар бойынша шегерімдерге</a:t>
            </a:r>
            <a:r>
              <a:rPr lang="kk-KZ" dirty="0" smtClean="0">
                <a:effectLst/>
                <a:latin typeface="Times New Roman" panose="02020603050405020304" pitchFamily="18" charset="0"/>
                <a:ea typeface="Batang" panose="02030600000101010101" pitchFamily="18" charset="-127"/>
              </a:rPr>
              <a:t> </a:t>
            </a: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өзара байланысты тараптар арасындағы кредит (қарыз) шарты бойынша тұрақсыздық айыбы (айыппұл, өсімпұл);өзара байланысты тарапқа кепілдік үшін төлемақы. </a:t>
            </a:r>
            <a:endParaRPr lang="ru-RU" dirty="0" smtClean="0">
              <a:effectLst/>
            </a:endParaRPr>
          </a:p>
          <a:p>
            <a:pPr indent="215900" algn="just">
              <a:tabLst>
                <a:tab pos="4231005" algn="l"/>
              </a:tabLst>
            </a:pP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 Сыйақыны шегеру мынадай формула бойынша есептелетін сома шегінде жүргізіледі: </a:t>
            </a:r>
            <a:endParaRPr lang="ru-RU" dirty="0" smtClean="0">
              <a:effectLst/>
            </a:endParaRPr>
          </a:p>
          <a:p>
            <a:pPr indent="215900" algn="just">
              <a:tabLst>
                <a:tab pos="4231005" algn="l"/>
              </a:tabLst>
            </a:pP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(А+Д)+(ЖК/МС)*(ШК)*(Б+В+Г),</a:t>
            </a:r>
            <a:endParaRPr lang="ru-RU" dirty="0" smtClean="0">
              <a:effectLst/>
            </a:endParaRPr>
          </a:p>
          <a:p>
            <a:pPr indent="215900" algn="just">
              <a:tabLst>
                <a:tab pos="4231005" algn="l"/>
              </a:tabLst>
            </a:pP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мұнда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А - Б, В, Г, Д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көрсеткіштеріне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енгізілген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соманы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қоспағанда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айқындалған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сыйақы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сомасы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Б - Д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көрсеткішіне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енгізілген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соманы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қоспағанда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өзара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байланысты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тарапқа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төленетін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сыйақы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сомасы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endParaRPr lang="ru-RU" dirty="0" smtClean="0">
              <a:effectLst/>
            </a:endParaRPr>
          </a:p>
          <a:p>
            <a:pPr indent="215900" algn="just">
              <a:tabLst>
                <a:tab pos="4231005" algn="l"/>
              </a:tabLst>
            </a:pP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В - Б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көрсеткішіне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енгізілген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соманы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қоспағанда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жеңілдікті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салық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салы</a:t>
            </a: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натын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мемлекетте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тіркелген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тұлғаларға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төленетін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сыйақы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сомасы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endParaRPr lang="ru-RU" dirty="0" smtClean="0">
              <a:effectLst/>
            </a:endParaRPr>
          </a:p>
          <a:p>
            <a:pPr indent="215900" algn="just">
              <a:tabLst>
                <a:tab pos="4231005" algn="l"/>
              </a:tabLst>
            </a:pP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Г - В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көрсеткішіне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енгізілген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соманы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қоспағанда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кепілдіктерді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кепілгер</a:t>
            </a: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лікті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немесе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қамтамасыз</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етудің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өзге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нысанын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орындаған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жағдайда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депозитке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немесе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қамтамасыз</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етілген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кепілдікке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кепілгерлікке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немесе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өзара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байланыс</a:t>
            </a:r>
            <a:r>
              <a:rPr lang="kk-KZ" b="0" i="0" u="none" strike="noStrike" dirty="0" smtClean="0">
                <a:solidFill>
                  <a:srgbClr val="000000"/>
                </a:solidFill>
                <a:effectLst/>
                <a:latin typeface="Times New Roman" panose="02020603050405020304" pitchFamily="18" charset="0"/>
                <a:cs typeface="Times New Roman" panose="02020603050405020304" pitchFamily="18" charset="0"/>
              </a:rPr>
              <a:t>-</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ты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тараптардың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қамтамасыз</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етуінің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өзге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нысанына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берілген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қарыздар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бойынша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тәуелсіз</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тарапқа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төленетін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сыйақы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сомасы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endParaRPr lang="ru-RU" dirty="0" smtClean="0">
              <a:effectLst/>
            </a:endParaRPr>
          </a:p>
          <a:p>
            <a:pPr indent="215900" algn="just">
              <a:tabLst>
                <a:tab pos="4231005" algn="l"/>
              </a:tabLst>
            </a:pP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Д -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Қазақстан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Республикасында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құрылған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кредиттік</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серіктестік</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беретін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кредиттер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қарыздар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үшін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сыйақы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сомасы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ШК -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шекті</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коэффициент;</a:t>
            </a:r>
            <a:endParaRPr lang="ru-RU" dirty="0" smtClean="0">
              <a:effectLst/>
            </a:endParaRPr>
          </a:p>
          <a:p>
            <a:pPr indent="215900" algn="just">
              <a:tabLst>
                <a:tab pos="4231005" algn="l"/>
              </a:tabLst>
            </a:pP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ЖК -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жеке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капиталдың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орташа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жылдық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сомасы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endParaRPr lang="ru-RU" dirty="0" smtClean="0">
              <a:effectLst/>
            </a:endParaRPr>
          </a:p>
          <a:p>
            <a:pPr indent="215900" algn="just">
              <a:tabLst>
                <a:tab pos="4231005" algn="l"/>
              </a:tabLst>
            </a:pP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МС -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міндеттемелердің</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орташа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жылдық</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сомасы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a:t>
            </a:r>
            <a:endParaRPr lang="ru-RU" dirty="0" smtClean="0">
              <a:effectLst/>
            </a:endParaRPr>
          </a:p>
          <a:p>
            <a:pPr indent="215900" algn="just">
              <a:tabLst>
                <a:tab pos="4231005" algn="l"/>
              </a:tabLst>
            </a:pP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А, Б, В, Г, Д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сомаларын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есептеу</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кезінде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құрылысқа</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алынған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және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құрылыс</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кезеңіне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есепке</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жазылған</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сыйақылар</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алып</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r>
              <a:rPr lang="ru-RU" b="0" i="0" u="none" strike="noStrike" dirty="0" err="1" smtClean="0">
                <a:solidFill>
                  <a:srgbClr val="000000"/>
                </a:solidFill>
                <a:effectLst/>
                <a:latin typeface="Times New Roman" panose="02020603050405020304" pitchFamily="18" charset="0"/>
                <a:cs typeface="Times New Roman" panose="02020603050405020304" pitchFamily="18" charset="0"/>
              </a:rPr>
              <a:t>тасталады</a:t>
            </a:r>
            <a:r>
              <a:rPr lang="ru-RU" b="0" i="0" u="none" strike="noStrike" dirty="0" smtClean="0">
                <a:solidFill>
                  <a:srgbClr val="000000"/>
                </a:solidFill>
                <a:effectLst/>
                <a:latin typeface="Times New Roman" panose="02020603050405020304" pitchFamily="18" charset="0"/>
                <a:cs typeface="Times New Roman" panose="02020603050405020304" pitchFamily="18" charset="0"/>
              </a:rPr>
              <a:t>. </a:t>
            </a:r>
            <a:endParaRPr lang="ru-RU" dirty="0">
              <a:effectLst/>
            </a:endParaRPr>
          </a:p>
        </p:txBody>
      </p:sp>
    </p:spTree>
    <p:extLst>
      <p:ext uri="{BB962C8B-B14F-4D97-AF65-F5344CB8AC3E}">
        <p14:creationId xmlns:p14="http://schemas.microsoft.com/office/powerpoint/2010/main" val="333956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48062" y="522513"/>
            <a:ext cx="10427677" cy="5909310"/>
          </a:xfrm>
          <a:prstGeom prst="rect">
            <a:avLst/>
          </a:prstGeom>
          <a:noFill/>
        </p:spPr>
        <p:txBody>
          <a:bodyPr wrap="square" rtlCol="0">
            <a:spAutoFit/>
          </a:bodyPr>
          <a:lstStyle/>
          <a:p>
            <a:pPr indent="215900" algn="just">
              <a:tabLst>
                <a:tab pos="4231005" algn="l"/>
              </a:tabLst>
            </a:pPr>
            <a:r>
              <a:rPr lang="ru-RU" sz="2000" dirty="0" err="1" smtClean="0">
                <a:effectLst/>
                <a:latin typeface="Times New Roman" panose="02020603050405020304" pitchFamily="18" charset="0"/>
                <a:ea typeface="Batang" panose="02030600000101010101" pitchFamily="18" charset="-127"/>
              </a:rPr>
              <a:t>Шегерімге</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жатқызылуға</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тиісті</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кредиттер</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заемдар</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бойынша</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сыйақының</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ең</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жоғарғы</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сомасы</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мынадай</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сомамен</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шектеледі</a:t>
            </a:r>
            <a:r>
              <a:rPr lang="ru-RU" sz="2000" dirty="0" smtClean="0">
                <a:effectLst/>
                <a:latin typeface="Times New Roman" panose="02020603050405020304" pitchFamily="18" charset="0"/>
                <a:ea typeface="Batang" panose="02030600000101010101" pitchFamily="18" charset="-127"/>
              </a:rPr>
              <a:t>: </a:t>
            </a:r>
            <a:endParaRPr lang="ru-RU" sz="2000" dirty="0" smtClean="0">
              <a:effectLst/>
            </a:endParaRPr>
          </a:p>
          <a:p>
            <a:pPr marL="342900" lvl="0" indent="-342900" algn="just">
              <a:buFont typeface="Times New Roman" panose="02020603050405020304" pitchFamily="18" charset="0"/>
              <a:buChar char="-"/>
              <a:tabLst>
                <a:tab pos="361950" algn="l"/>
                <a:tab pos="4231005" algn="l"/>
              </a:tabLst>
            </a:pPr>
            <a:r>
              <a:rPr lang="ru-RU" sz="2000" dirty="0" smtClean="0">
                <a:effectLst/>
                <a:latin typeface="Times New Roman" panose="02020603050405020304" pitchFamily="18" charset="0"/>
                <a:ea typeface="Batang" panose="02030600000101010101" pitchFamily="18" charset="-127"/>
              </a:rPr>
              <a:t>резидент </a:t>
            </a:r>
            <a:r>
              <a:rPr lang="ru-RU" sz="2000" dirty="0" err="1" smtClean="0">
                <a:effectLst/>
                <a:latin typeface="Times New Roman" panose="02020603050405020304" pitchFamily="18" charset="0"/>
                <a:ea typeface="Batang" panose="02030600000101010101" pitchFamily="18" charset="-127"/>
              </a:rPr>
              <a:t>заңды</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тұлғаға</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төленетін</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және</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шегерімге</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жатқызылуға</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тиісті</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сыйақы</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сомасы</a:t>
            </a:r>
            <a:r>
              <a:rPr lang="ru-RU" sz="2000" dirty="0" smtClean="0">
                <a:effectLst/>
                <a:latin typeface="Times New Roman" panose="02020603050405020304" pitchFamily="18" charset="0"/>
                <a:ea typeface="Batang" panose="02030600000101010101" pitchFamily="18" charset="-127"/>
              </a:rPr>
              <a:t> осы </a:t>
            </a:r>
            <a:r>
              <a:rPr lang="ru-RU" sz="2000" dirty="0" err="1" smtClean="0">
                <a:effectLst/>
                <a:latin typeface="Times New Roman" panose="02020603050405020304" pitchFamily="18" charset="0"/>
                <a:ea typeface="Batang" panose="02030600000101010101" pitchFamily="18" charset="-127"/>
              </a:rPr>
              <a:t>төлем</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көзінен</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салық</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салынатын</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сыйақы</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сомасы</a:t>
            </a:r>
            <a:r>
              <a:rPr lang="ru-RU" sz="2000" dirty="0" smtClean="0">
                <a:effectLst/>
                <a:latin typeface="Times New Roman" panose="02020603050405020304" pitchFamily="18" charset="0"/>
                <a:ea typeface="Batang" panose="02030600000101010101" pitchFamily="18" charset="-127"/>
              </a:rPr>
              <a:t> мен </a:t>
            </a:r>
            <a:r>
              <a:rPr lang="ru-RU" sz="2000" dirty="0" err="1" smtClean="0">
                <a:effectLst/>
                <a:latin typeface="Times New Roman" panose="02020603050405020304" pitchFamily="18" charset="0"/>
                <a:ea typeface="Batang" panose="02030600000101010101" pitchFamily="18" charset="-127"/>
              </a:rPr>
              <a:t>төлем</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көзінен</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табыс</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салығы</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ставкасының</a:t>
            </a:r>
            <a:r>
              <a:rPr lang="ru-RU" sz="2000" dirty="0" smtClean="0">
                <a:effectLst/>
                <a:latin typeface="Times New Roman" panose="02020603050405020304" pitchFamily="18" charset="0"/>
                <a:ea typeface="Batang" panose="02030600000101010101" pitchFamily="18" charset="-127"/>
              </a:rPr>
              <a:t> 20 </a:t>
            </a:r>
            <a:r>
              <a:rPr lang="ru-RU" sz="2000" dirty="0" err="1" smtClean="0">
                <a:effectLst/>
                <a:latin typeface="Times New Roman" panose="02020603050405020304" pitchFamily="18" charset="0"/>
                <a:ea typeface="Batang" panose="02030600000101010101" pitchFamily="18" charset="-127"/>
              </a:rPr>
              <a:t>пайыз</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мөлшеріндегі</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корпо</a:t>
            </a:r>
            <a:r>
              <a:rPr lang="kk-KZ" sz="2000" dirty="0" smtClean="0">
                <a:effectLst/>
                <a:latin typeface="Times New Roman" panose="02020603050405020304" pitchFamily="18" charset="0"/>
                <a:ea typeface="Batang" panose="02030600000101010101" pitchFamily="18" charset="-127"/>
              </a:rPr>
              <a:t>-</a:t>
            </a:r>
            <a:r>
              <a:rPr lang="ru-RU" sz="2000" dirty="0" err="1" smtClean="0">
                <a:effectLst/>
                <a:latin typeface="Times New Roman" panose="02020603050405020304" pitchFamily="18" charset="0"/>
                <a:ea typeface="Batang" panose="02030600000101010101" pitchFamily="18" charset="-127"/>
              </a:rPr>
              <a:t>рациялық табыс</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салығының ставкасына</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қатынасы ретінде</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есептелген</a:t>
            </a:r>
            <a:r>
              <a:rPr lang="ru-RU" sz="2000" dirty="0" smtClean="0">
                <a:effectLst/>
                <a:latin typeface="Times New Roman" panose="02020603050405020304" pitchFamily="18" charset="0"/>
                <a:ea typeface="Batang" panose="02030600000101010101" pitchFamily="18" charset="-127"/>
              </a:rPr>
              <a:t> сома. </a:t>
            </a:r>
            <a:endParaRPr lang="en-US" sz="2000" dirty="0">
              <a:latin typeface="Times New Roman" panose="02020603050405020304" pitchFamily="18" charset="0"/>
              <a:ea typeface="Batang" panose="02030600000101010101" pitchFamily="18" charset="-127"/>
            </a:endParaRPr>
          </a:p>
          <a:p>
            <a:pPr indent="215900" algn="just">
              <a:tabLst>
                <a:tab pos="4231005" algn="l"/>
              </a:tabLst>
            </a:pPr>
            <a:r>
              <a:rPr lang="ru-RU" sz="2000" dirty="0" err="1" smtClean="0">
                <a:effectLst/>
                <a:latin typeface="Times New Roman" panose="02020603050405020304" pitchFamily="18" charset="0"/>
                <a:ea typeface="Batang" panose="02030600000101010101" pitchFamily="18" charset="-127"/>
              </a:rPr>
              <a:t>Салық</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төлеушінің</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күмәнді</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талаптарды</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шегерімге</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жатқызуы</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мына</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шарттарды</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сақтаған</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жағдайда</a:t>
            </a:r>
            <a:r>
              <a:rPr lang="ru-RU" sz="2000" dirty="0" smtClean="0">
                <a:effectLst/>
                <a:latin typeface="Times New Roman" panose="02020603050405020304" pitchFamily="18" charset="0"/>
                <a:ea typeface="Batang" panose="02030600000101010101" pitchFamily="18" charset="-127"/>
              </a:rPr>
              <a:t> </a:t>
            </a:r>
            <a:r>
              <a:rPr lang="ru-RU" sz="2000" dirty="0" err="1" smtClean="0">
                <a:effectLst/>
                <a:latin typeface="Times New Roman" panose="02020603050405020304" pitchFamily="18" charset="0"/>
                <a:ea typeface="Batang" panose="02030600000101010101" pitchFamily="18" charset="-127"/>
              </a:rPr>
              <a:t>жүргізіледі</a:t>
            </a:r>
            <a:r>
              <a:rPr lang="ru-RU" sz="2000" dirty="0" smtClean="0">
                <a:effectLst/>
                <a:latin typeface="Times New Roman" panose="02020603050405020304" pitchFamily="18" charset="0"/>
                <a:ea typeface="Batang" panose="02030600000101010101" pitchFamily="18" charset="-127"/>
              </a:rPr>
              <a:t>:</a:t>
            </a:r>
            <a:endParaRPr lang="ru-RU" sz="2000" dirty="0" smtClean="0">
              <a:effectLst/>
            </a:endParaRPr>
          </a:p>
          <a:p>
            <a:pPr marL="342900" lvl="0" indent="-342900" algn="just">
              <a:buFont typeface="Times New Roman" panose="02020603050405020304" pitchFamily="18" charset="0"/>
              <a:buChar char="-"/>
              <a:tabLst>
                <a:tab pos="270510" algn="l"/>
                <a:tab pos="361950" algn="l"/>
                <a:tab pos="4231005" algn="l"/>
              </a:tabLst>
            </a:pPr>
            <a:r>
              <a:rPr lang="kk-KZ" sz="2000" dirty="0" smtClean="0">
                <a:effectLst/>
                <a:latin typeface="Times New Roman" panose="02020603050405020304" pitchFamily="18" charset="0"/>
                <a:ea typeface="Batang" panose="02030600000101010101" pitchFamily="18" charset="-127"/>
              </a:rPr>
              <a:t>шегерімге жатқызған кезде олар бухгалтерлік есепте көрсетілген жағдайда; </a:t>
            </a:r>
            <a:endParaRPr lang="ru-RU" sz="2000" dirty="0" smtClean="0">
              <a:effectLst/>
            </a:endParaRPr>
          </a:p>
          <a:p>
            <a:pPr marL="342900" lvl="0" indent="-342900" algn="just">
              <a:buFont typeface="Times New Roman" panose="02020603050405020304" pitchFamily="18" charset="0"/>
              <a:buChar char="-"/>
              <a:tabLst>
                <a:tab pos="270510" algn="l"/>
                <a:tab pos="361950" algn="l"/>
                <a:tab pos="4231005" algn="l"/>
              </a:tabLst>
            </a:pPr>
            <a:r>
              <a:rPr lang="kk-KZ" sz="2000" dirty="0" smtClean="0">
                <a:effectLst/>
                <a:latin typeface="Times New Roman" panose="02020603050405020304" pitchFamily="18" charset="0"/>
                <a:ea typeface="Batang" panose="02030600000101010101" pitchFamily="18" charset="-127"/>
              </a:rPr>
              <a:t>белгіленген тәртіппен ресімделген мына құжаттар: шот-фактуралар; салық төлеушінің тіркелген жері бойынша салық органының осы шығыстарды шегерімге жатқызу туралы жазбаша хабарламасы. </a:t>
            </a:r>
            <a:endParaRPr lang="ru-RU" sz="2000" dirty="0" smtClean="0">
              <a:effectLst/>
            </a:endParaRPr>
          </a:p>
          <a:p>
            <a:pPr indent="215900" algn="just">
              <a:tabLst>
                <a:tab pos="540385" algn="l"/>
                <a:tab pos="4231005" algn="l"/>
              </a:tabLst>
            </a:pPr>
            <a:r>
              <a:rPr lang="kk-KZ" sz="2000" dirty="0" smtClean="0">
                <a:effectLst/>
                <a:latin typeface="Times New Roman" panose="02020603050405020304" pitchFamily="18" charset="0"/>
                <a:ea typeface="Batang" panose="02030600000101010101" pitchFamily="18" charset="-127"/>
              </a:rPr>
              <a:t>Мемлекеттік бюджетке төленген салықтар шегерімге жатады, оларға мына салықтар қосылмайды: </a:t>
            </a:r>
            <a:endParaRPr lang="ru-RU" sz="2000" dirty="0" smtClean="0">
              <a:effectLst/>
            </a:endParaRPr>
          </a:p>
          <a:p>
            <a:pPr marL="342900" lvl="0" indent="-342900" algn="just">
              <a:buFont typeface="Times New Roman" panose="02020603050405020304" pitchFamily="18" charset="0"/>
              <a:buChar char="-"/>
              <a:tabLst>
                <a:tab pos="540385" algn="l"/>
                <a:tab pos="4231005" algn="l"/>
              </a:tabLst>
            </a:pPr>
            <a:r>
              <a:rPr lang="kk-KZ" sz="2000" dirty="0" smtClean="0">
                <a:effectLst/>
                <a:latin typeface="Times New Roman" panose="02020603050405020304" pitchFamily="18" charset="0"/>
                <a:ea typeface="Batang" panose="02030600000101010101" pitchFamily="18" charset="-127"/>
              </a:rPr>
              <a:t> жылдық жиынтық табыс анықталғанға дейін есептен шығарылатын салықтар; </a:t>
            </a:r>
            <a:endParaRPr lang="ru-RU" sz="2000" dirty="0" smtClean="0">
              <a:effectLst/>
            </a:endParaRPr>
          </a:p>
          <a:p>
            <a:pPr marL="342900" lvl="0" indent="-342900" algn="just">
              <a:buFont typeface="Times New Roman" panose="02020603050405020304" pitchFamily="18" charset="0"/>
              <a:buChar char="-"/>
              <a:tabLst>
                <a:tab pos="540385" algn="l"/>
                <a:tab pos="4231005" algn="l"/>
              </a:tabLst>
            </a:pPr>
            <a:r>
              <a:rPr lang="kk-KZ" sz="2000" dirty="0" smtClean="0">
                <a:effectLst/>
                <a:latin typeface="Times New Roman" panose="02020603050405020304" pitchFamily="18" charset="0"/>
                <a:ea typeface="Batang" panose="02030600000101010101" pitchFamily="18" charset="-127"/>
              </a:rPr>
              <a:t> Қазақстан Республикасының аумағы мен басқа мемлекеттерде төленген корпорациялық табыс салығы мен жеке табыс салығы; </a:t>
            </a:r>
            <a:endParaRPr lang="ru-RU" sz="2000" dirty="0" smtClean="0">
              <a:effectLst/>
            </a:endParaRPr>
          </a:p>
          <a:p>
            <a:pPr marL="342900" lvl="0" indent="-342900" algn="just">
              <a:buFont typeface="Times New Roman" panose="02020603050405020304" pitchFamily="18" charset="0"/>
              <a:buChar char="-"/>
              <a:tabLst>
                <a:tab pos="228600" algn="l"/>
                <a:tab pos="540385" algn="l"/>
                <a:tab pos="4231005" algn="l"/>
              </a:tabLst>
            </a:pPr>
            <a:r>
              <a:rPr lang="kk-KZ"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үстеме</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пайдаға</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салынатын</a:t>
            </a:r>
            <a:r>
              <a:rPr lang="en-US" sz="2000" dirty="0" smtClean="0">
                <a:effectLst/>
                <a:latin typeface="Times New Roman" panose="02020603050405020304" pitchFamily="18" charset="0"/>
                <a:ea typeface="Batang" panose="02030600000101010101" pitchFamily="18" charset="-127"/>
              </a:rPr>
              <a:t> </a:t>
            </a:r>
            <a:r>
              <a:rPr lang="en-US" sz="2000" dirty="0" err="1" smtClean="0">
                <a:effectLst/>
                <a:latin typeface="Times New Roman" panose="02020603050405020304" pitchFamily="18" charset="0"/>
                <a:ea typeface="Batang" panose="02030600000101010101" pitchFamily="18" charset="-127"/>
              </a:rPr>
              <a:t>салық</a:t>
            </a:r>
            <a:r>
              <a:rPr lang="en-US" sz="2000" dirty="0" smtClean="0">
                <a:effectLst/>
                <a:latin typeface="Times New Roman" panose="02020603050405020304" pitchFamily="18" charset="0"/>
                <a:ea typeface="Batang" panose="02030600000101010101" pitchFamily="18" charset="-127"/>
              </a:rPr>
              <a:t>. </a:t>
            </a:r>
            <a:endParaRPr lang="ru-RU" sz="2000" dirty="0" smtClean="0">
              <a:effectLst/>
            </a:endParaRPr>
          </a:p>
          <a:p>
            <a:pPr lvl="0" algn="just">
              <a:tabLst>
                <a:tab pos="361950" algn="l"/>
                <a:tab pos="4231005" algn="l"/>
              </a:tabLst>
            </a:pPr>
            <a:endParaRPr lang="ru-RU" dirty="0">
              <a:effectLst/>
            </a:endParaRPr>
          </a:p>
        </p:txBody>
      </p:sp>
    </p:spTree>
    <p:extLst>
      <p:ext uri="{BB962C8B-B14F-4D97-AF65-F5344CB8AC3E}">
        <p14:creationId xmlns:p14="http://schemas.microsoft.com/office/powerpoint/2010/main" val="58983683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54</TotalTime>
  <Words>1370</Words>
  <Application>Microsoft Office PowerPoint</Application>
  <PresentationFormat>Произвольный</PresentationFormat>
  <Paragraphs>97</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Трек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11</cp:revision>
  <dcterms:created xsi:type="dcterms:W3CDTF">2020-01-22T17:14:51Z</dcterms:created>
  <dcterms:modified xsi:type="dcterms:W3CDTF">2023-01-25T16:41:25Z</dcterms:modified>
</cp:coreProperties>
</file>